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5"/>
          <a:stretch/>
        </p:blipFill>
        <p:spPr>
          <a:xfrm>
            <a:off x="0" y="1"/>
            <a:ext cx="9144000" cy="13377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8187" y="1916804"/>
            <a:ext cx="4727622" cy="302439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54035" y="2013930"/>
            <a:ext cx="4262909" cy="2546799"/>
          </a:xfrm>
          <a:prstGeom prst="rect">
            <a:avLst/>
          </a:prstGeom>
          <a:solidFill>
            <a:schemeClr val="bg1">
              <a:alpha val="8000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0009" y="3809017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ДЕСЯТА </a:t>
            </a:r>
            <a:r>
              <a:rPr lang="ru-RU" sz="4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РІЧНИЦЯ КРИВАВИХ </a:t>
            </a:r>
            <a:r>
              <a:rPr lang="ru-RU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РОЗСТРІЛІВ</a:t>
            </a:r>
            <a:endParaRPr lang="en-US" sz="4800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8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19 лютого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65729"/>
            <a:ext cx="9021170" cy="4711234"/>
          </a:xfrm>
        </p:spPr>
        <p:txBody>
          <a:bodyPr/>
          <a:lstStyle/>
          <a:p>
            <a:pPr algn="just"/>
            <a:r>
              <a:rPr lang="uk-UA" sz="2400" dirty="0" smtClean="0"/>
              <a:t>Переговори лідерів опозиції з Віктором Януковичем, що тривали до 2-ї години ночі 19 лютого пройшли безуспішно — Янукович вимагав від протестувальників залишити територію Майдану. Протягом доби ситуація на Майдані лишалася напруженою.</a:t>
            </a:r>
          </a:p>
          <a:p>
            <a:pPr algn="just"/>
            <a:r>
              <a:rPr lang="uk-UA" sz="2400" dirty="0" smtClean="0"/>
              <a:t>О 2-ї ночі пожежники розпочали гасіння пожежі в Будинку профспілок, проте остаточно загасити пожежу вдалося лише вранці наступного дня.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будинок профспіл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3601474"/>
            <a:ext cx="4824483" cy="32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8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20 лютого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465729"/>
            <a:ext cx="8187804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Вранці</a:t>
            </a:r>
            <a:r>
              <a:rPr lang="ru-RU" dirty="0" smtClean="0"/>
              <a:t> </a:t>
            </a:r>
            <a:r>
              <a:rPr lang="ru-RU" dirty="0"/>
              <a:t>20 лютого </a:t>
            </a:r>
            <a:r>
              <a:rPr lang="ru-RU" dirty="0" err="1"/>
              <a:t>протестувальники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у </a:t>
            </a:r>
            <a:r>
              <a:rPr lang="ru-RU" dirty="0" err="1"/>
              <a:t>наступ</a:t>
            </a:r>
            <a:r>
              <a:rPr lang="ru-RU" dirty="0"/>
              <a:t>. О 8:30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Агрополітики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10-ї </a:t>
            </a:r>
            <a:r>
              <a:rPr lang="ru-RU" dirty="0" err="1"/>
              <a:t>звільнили</a:t>
            </a:r>
            <a:r>
              <a:rPr lang="ru-RU" dirty="0"/>
              <a:t> </a:t>
            </a:r>
            <a:r>
              <a:rPr lang="ru-RU" dirty="0" err="1"/>
              <a:t>Жовтневий</a:t>
            </a:r>
            <a:r>
              <a:rPr lang="ru-RU" dirty="0"/>
              <a:t> палац та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. Силовики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Інститутській</a:t>
            </a:r>
            <a:r>
              <a:rPr lang="ru-RU" dirty="0"/>
              <a:t> </a:t>
            </a:r>
            <a:r>
              <a:rPr lang="ru-RU" dirty="0" err="1"/>
              <a:t>стріляли</a:t>
            </a:r>
            <a:r>
              <a:rPr lang="ru-RU" dirty="0"/>
              <a:t> в </a:t>
            </a:r>
            <a:r>
              <a:rPr lang="ru-RU" dirty="0" err="1"/>
              <a:t>наступаючих</a:t>
            </a:r>
            <a:r>
              <a:rPr lang="ru-RU" dirty="0"/>
              <a:t> на них </a:t>
            </a:r>
            <a:r>
              <a:rPr lang="ru-RU" dirty="0" err="1"/>
              <a:t>прихильників</a:t>
            </a:r>
            <a:r>
              <a:rPr lang="ru-RU" dirty="0"/>
              <a:t> Майдану.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 </a:t>
            </a:r>
            <a:r>
              <a:rPr lang="ru-RU" dirty="0"/>
              <a:t>14-ї </a:t>
            </a:r>
            <a:r>
              <a:rPr lang="ru-RU" dirty="0" err="1"/>
              <a:t>години</a:t>
            </a:r>
            <a:r>
              <a:rPr lang="ru-RU" dirty="0"/>
              <a:t> число </a:t>
            </a:r>
            <a:r>
              <a:rPr lang="ru-RU" dirty="0" err="1"/>
              <a:t>загиблих</a:t>
            </a:r>
            <a:r>
              <a:rPr lang="ru-RU" dirty="0"/>
              <a:t> становило 35 </a:t>
            </a:r>
            <a:r>
              <a:rPr lang="ru-RU" dirty="0" err="1"/>
              <a:t>осіб</a:t>
            </a:r>
            <a:r>
              <a:rPr lang="ru-RU" dirty="0"/>
              <a:t>, а о 17-й </a:t>
            </a:r>
            <a:r>
              <a:rPr lang="ru-RU" dirty="0" err="1"/>
              <a:t>повідомлялося</a:t>
            </a:r>
            <a:r>
              <a:rPr lang="ru-RU" dirty="0"/>
              <a:t> про 60 </a:t>
            </a:r>
            <a:r>
              <a:rPr lang="ru-RU" dirty="0" err="1"/>
              <a:t>загиблих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сутичок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73 </a:t>
            </a:r>
            <a:r>
              <a:rPr lang="ru-RU" dirty="0" err="1"/>
              <a:t>протестувальники</a:t>
            </a:r>
            <a:r>
              <a:rPr lang="ru-RU" dirty="0"/>
              <a:t> та 11 </a:t>
            </a:r>
            <a:r>
              <a:rPr lang="ru-RU" dirty="0" err="1"/>
              <a:t>правоохоронців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постраждало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600 людей. Того дня </a:t>
            </a:r>
            <a:r>
              <a:rPr lang="ru-RU" dirty="0" err="1"/>
              <a:t>було</a:t>
            </a:r>
            <a:r>
              <a:rPr lang="ru-RU" dirty="0"/>
              <a:t> вбито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активістів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7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9181"/>
            <a:ext cx="7886700" cy="122855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День 20 лютого став </a:t>
            </a:r>
            <a:r>
              <a:rPr lang="ru-RU" b="1" i="1" dirty="0" err="1"/>
              <a:t>переломним</a:t>
            </a:r>
            <a:r>
              <a:rPr lang="ru-RU" b="1" i="1" dirty="0"/>
              <a:t> у </a:t>
            </a:r>
            <a:r>
              <a:rPr lang="ru-RU" b="1" i="1" dirty="0" err="1"/>
              <a:t>вирії</a:t>
            </a:r>
            <a:r>
              <a:rPr lang="ru-RU" b="1" i="1" dirty="0"/>
              <a:t> </a:t>
            </a:r>
            <a:r>
              <a:rPr lang="ru-RU" b="1" i="1" dirty="0" err="1"/>
              <a:t>подій</a:t>
            </a:r>
            <a:r>
              <a:rPr lang="ru-RU" b="1" i="1" dirty="0"/>
              <a:t> </a:t>
            </a:r>
            <a:r>
              <a:rPr lang="ru-RU" b="1" i="1" dirty="0" err="1"/>
              <a:t>Революції</a:t>
            </a:r>
            <a:r>
              <a:rPr lang="ru-RU" b="1" i="1" dirty="0"/>
              <a:t> </a:t>
            </a:r>
            <a:r>
              <a:rPr lang="ru-RU" b="1" i="1" dirty="0" err="1"/>
              <a:t>Гідності</a:t>
            </a:r>
            <a:r>
              <a:rPr lang="ru-RU" b="1" i="1" dirty="0"/>
              <a:t>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8" y="1406329"/>
            <a:ext cx="7814718" cy="51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7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3" y="5431809"/>
            <a:ext cx="8639032" cy="128289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21 лютого</a:t>
            </a:r>
            <a:r>
              <a:rPr lang="ru-RU" dirty="0"/>
              <a:t> 2014 року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 жертвами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мітингувальників</a:t>
            </a:r>
            <a:r>
              <a:rPr lang="ru-RU" dirty="0"/>
              <a:t> Майдану. Того ж дня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прощання</a:t>
            </a:r>
            <a:r>
              <a:rPr lang="ru-RU" dirty="0"/>
              <a:t> з Героями </a:t>
            </a:r>
            <a:r>
              <a:rPr lang="ru-RU" dirty="0" err="1"/>
              <a:t>Небесної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.</a:t>
            </a:r>
          </a:p>
        </p:txBody>
      </p:sp>
      <p:pic>
        <p:nvPicPr>
          <p:cNvPr id="10242" name="Picture 2" descr="Картинки по запросу розстріл майд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8" y="1523456"/>
            <a:ext cx="6750191" cy="37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1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1370193"/>
            <a:ext cx="8296986" cy="471123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кривавих</a:t>
            </a:r>
            <a:r>
              <a:rPr lang="ru-RU" dirty="0"/>
              <a:t> </a:t>
            </a:r>
            <a:r>
              <a:rPr lang="ru-RU" dirty="0" err="1"/>
              <a:t>протистоянь</a:t>
            </a:r>
            <a:r>
              <a:rPr lang="ru-RU" dirty="0"/>
              <a:t> </a:t>
            </a:r>
            <a:r>
              <a:rPr lang="ru-RU" dirty="0" err="1"/>
              <a:t>активістів</a:t>
            </a:r>
            <a:r>
              <a:rPr lang="ru-RU" dirty="0"/>
              <a:t> та </a:t>
            </a:r>
            <a:r>
              <a:rPr lang="ru-RU" dirty="0" err="1"/>
              <a:t>силовиків</a:t>
            </a:r>
            <a:r>
              <a:rPr lang="ru-RU" dirty="0"/>
              <a:t> </a:t>
            </a:r>
            <a:r>
              <a:rPr lang="ru-RU" b="1" dirty="0"/>
              <a:t>22 лютого</a:t>
            </a:r>
            <a:r>
              <a:rPr lang="ru-RU" dirty="0"/>
              <a:t> 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відсторонила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президента </a:t>
            </a:r>
            <a:r>
              <a:rPr lang="ru-RU" dirty="0" err="1"/>
              <a:t>Віктора</a:t>
            </a:r>
            <a:r>
              <a:rPr lang="ru-RU" dirty="0"/>
              <a:t> Януковича.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призначили</a:t>
            </a:r>
            <a:r>
              <a:rPr lang="ru-RU" dirty="0"/>
              <a:t> </a:t>
            </a:r>
            <a:r>
              <a:rPr lang="ru-RU" dirty="0" err="1"/>
              <a:t>дострокові</a:t>
            </a:r>
            <a:r>
              <a:rPr lang="ru-RU" dirty="0"/>
              <a:t> </a:t>
            </a:r>
            <a:r>
              <a:rPr lang="ru-RU" dirty="0" err="1"/>
              <a:t>президентські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на 25 </a:t>
            </a:r>
            <a:r>
              <a:rPr lang="ru-RU" dirty="0" err="1"/>
              <a:t>травня</a:t>
            </a:r>
            <a:r>
              <a:rPr lang="ru-RU" dirty="0"/>
              <a:t> 2014 року.</a:t>
            </a:r>
          </a:p>
        </p:txBody>
      </p:sp>
      <p:pic>
        <p:nvPicPr>
          <p:cNvPr id="11266" name="Picture 2" descr="Картинки по запросу штурм верховної ради євромайд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87" y="3324224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22" y="4061221"/>
            <a:ext cx="3794078" cy="27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Вшанування</a:t>
            </a:r>
            <a:r>
              <a:rPr lang="ru-RU" b="1" dirty="0"/>
              <a:t> </a:t>
            </a:r>
            <a:r>
              <a:rPr lang="ru-RU" b="1" dirty="0" err="1"/>
              <a:t>пам'яті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465729"/>
            <a:ext cx="8187804" cy="47112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завершення</a:t>
            </a:r>
            <a:r>
              <a:rPr lang="ru-RU" sz="2400" dirty="0"/>
              <a:t> </a:t>
            </a:r>
            <a:r>
              <a:rPr lang="ru-RU" sz="2400" dirty="0" err="1"/>
              <a:t>боїв</a:t>
            </a:r>
            <a:r>
              <a:rPr lang="ru-RU" sz="2400" dirty="0"/>
              <a:t> 18-20 лютого в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 </a:t>
            </a:r>
            <a:r>
              <a:rPr lang="ru-RU" sz="2400" dirty="0" err="1"/>
              <a:t>вийшли</a:t>
            </a:r>
            <a:r>
              <a:rPr lang="ru-RU" sz="2400" dirty="0"/>
              <a:t> на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вулиці</a:t>
            </a:r>
            <a:r>
              <a:rPr lang="ru-RU" sz="2400" dirty="0"/>
              <a:t> </a:t>
            </a:r>
            <a:r>
              <a:rPr lang="ru-RU" sz="2400" dirty="0" err="1"/>
              <a:t>Інститутської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вшанувати</a:t>
            </a:r>
            <a:r>
              <a:rPr lang="ru-RU" sz="2400" dirty="0"/>
              <a:t> </a:t>
            </a:r>
            <a:r>
              <a:rPr lang="ru-RU" sz="2400" dirty="0" err="1"/>
              <a:t>пам'ять</a:t>
            </a:r>
            <a:r>
              <a:rPr lang="ru-RU" sz="2400" dirty="0"/>
              <a:t> </a:t>
            </a:r>
            <a:r>
              <a:rPr lang="ru-RU" sz="2400" dirty="0" err="1"/>
              <a:t>загиблих</a:t>
            </a:r>
            <a:r>
              <a:rPr lang="ru-RU" sz="2400" dirty="0"/>
              <a:t> тут </a:t>
            </a:r>
            <a:r>
              <a:rPr lang="ru-RU" sz="2400" dirty="0" err="1"/>
              <a:t>героїв</a:t>
            </a:r>
            <a:r>
              <a:rPr lang="ru-RU" sz="2400" dirty="0"/>
              <a:t> </a:t>
            </a:r>
            <a:r>
              <a:rPr lang="ru-RU" sz="2400" dirty="0" err="1"/>
              <a:t>Небесної</a:t>
            </a:r>
            <a:r>
              <a:rPr lang="ru-RU" sz="2400" dirty="0"/>
              <a:t> </a:t>
            </a:r>
            <a:r>
              <a:rPr lang="ru-RU" sz="2400" dirty="0" err="1"/>
              <a:t>сотні</a:t>
            </a:r>
            <a:r>
              <a:rPr lang="ru-RU" sz="2400" dirty="0"/>
              <a:t>. </a:t>
            </a:r>
            <a:r>
              <a:rPr lang="ru-RU" sz="2400" dirty="0" err="1"/>
              <a:t>Вулицю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встелено</a:t>
            </a:r>
            <a:r>
              <a:rPr lang="ru-RU" sz="2400" dirty="0"/>
              <a:t> </a:t>
            </a:r>
            <a:r>
              <a:rPr lang="ru-RU" sz="2400" dirty="0" err="1"/>
              <a:t>квітами</a:t>
            </a:r>
            <a:r>
              <a:rPr lang="ru-RU" sz="2400" dirty="0"/>
              <a:t>, а </a:t>
            </a:r>
            <a:r>
              <a:rPr lang="ru-RU" sz="2400" dirty="0" err="1"/>
              <a:t>згодом</a:t>
            </a:r>
            <a:r>
              <a:rPr lang="ru-RU" sz="2400" dirty="0"/>
              <a:t> на </a:t>
            </a:r>
            <a:r>
              <a:rPr lang="ru-RU" sz="2400" dirty="0" err="1"/>
              <a:t>ній</a:t>
            </a:r>
            <a:r>
              <a:rPr lang="ru-RU" sz="2400" dirty="0"/>
              <a:t> почали </a:t>
            </a:r>
            <a:r>
              <a:rPr lang="ru-RU" sz="2400" dirty="0" err="1"/>
              <a:t>з'являтися</a:t>
            </a:r>
            <a:r>
              <a:rPr lang="ru-RU" sz="2400" dirty="0"/>
              <a:t> </a:t>
            </a:r>
            <a:r>
              <a:rPr lang="ru-RU" sz="2400" dirty="0" err="1"/>
              <a:t>пам'ятники</a:t>
            </a:r>
            <a:r>
              <a:rPr lang="ru-RU" sz="2400" dirty="0"/>
              <a:t> </a:t>
            </a:r>
            <a:r>
              <a:rPr lang="ru-RU" sz="2400" dirty="0" err="1"/>
              <a:t>полеглим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/>
              <a:t>В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куточках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, </a:t>
            </a:r>
            <a:r>
              <a:rPr lang="ru-RU" sz="2400" dirty="0" err="1"/>
              <a:t>вулиці</a:t>
            </a:r>
            <a:r>
              <a:rPr lang="ru-RU" sz="2400" dirty="0"/>
              <a:t> й </a:t>
            </a:r>
            <a:r>
              <a:rPr lang="ru-RU" sz="2400" dirty="0" err="1"/>
              <a:t>сквери</a:t>
            </a:r>
            <a:r>
              <a:rPr lang="ru-RU" sz="2400" dirty="0"/>
              <a:t> на честь </a:t>
            </a:r>
            <a:r>
              <a:rPr lang="ru-RU" sz="2400" dirty="0" err="1"/>
              <a:t>Небесної</a:t>
            </a:r>
            <a:r>
              <a:rPr lang="ru-RU" sz="2400" dirty="0"/>
              <a:t> </a:t>
            </a:r>
            <a:r>
              <a:rPr lang="ru-RU" sz="2400" dirty="0" err="1"/>
              <a:t>сотні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пропонують</a:t>
            </a:r>
            <a:r>
              <a:rPr lang="ru-RU" sz="2400" dirty="0"/>
              <a:t> </a:t>
            </a:r>
            <a:r>
              <a:rPr lang="ru-RU" sz="2400" dirty="0" err="1"/>
              <a:t>зводити</a:t>
            </a:r>
            <a:r>
              <a:rPr lang="ru-RU" sz="2400" dirty="0"/>
              <a:t> </a:t>
            </a:r>
            <a:r>
              <a:rPr lang="ru-RU" sz="2400" dirty="0" err="1"/>
              <a:t>пам’ятники</a:t>
            </a:r>
            <a:r>
              <a:rPr lang="ru-RU" sz="2400" dirty="0"/>
              <a:t>, </a:t>
            </a:r>
            <a:r>
              <a:rPr lang="ru-RU" sz="2400" dirty="0" err="1"/>
              <a:t>вшанувуючи</a:t>
            </a:r>
            <a:r>
              <a:rPr lang="ru-RU" sz="2400" dirty="0"/>
              <a:t> </a:t>
            </a:r>
            <a:r>
              <a:rPr lang="ru-RU" sz="2400" dirty="0" err="1"/>
              <a:t>героїв</a:t>
            </a:r>
            <a:r>
              <a:rPr lang="ru-RU" sz="2400" dirty="0"/>
              <a:t> Майдану.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1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Кривава зима 2014…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Фото: 18 лютого - річниця розстрілу Майд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78173"/>
            <a:ext cx="8714667" cy="54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7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106" y="6153792"/>
            <a:ext cx="7869891" cy="85433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Сутички з поліцією</a:t>
            </a:r>
            <a:endParaRPr lang="ru-RU" dirty="0"/>
          </a:p>
        </p:txBody>
      </p:sp>
      <p:pic>
        <p:nvPicPr>
          <p:cNvPr id="16386" name="Picture 2" descr="Сутички на Євроайда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0256"/>
            <a:ext cx="8851947" cy="58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3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85" y="6099198"/>
            <a:ext cx="7869891" cy="758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коктейлі</a:t>
            </a:r>
            <a:r>
              <a:rPr lang="ru-RU" dirty="0"/>
              <a:t> </a:t>
            </a:r>
            <a:r>
              <a:rPr lang="ru-RU" dirty="0" smtClean="0"/>
              <a:t>Молотова</a:t>
            </a:r>
            <a:endParaRPr lang="ru-RU" dirty="0"/>
          </a:p>
        </p:txBody>
      </p:sp>
      <p:pic>
        <p:nvPicPr>
          <p:cNvPr id="17410" name="Picture 2" descr="Сутички на Євромайда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4" y="46493"/>
            <a:ext cx="7801070" cy="58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66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20" y="6071903"/>
            <a:ext cx="7869891" cy="786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 КМДА </a:t>
            </a:r>
            <a:r>
              <a:rPr lang="ru-RU" dirty="0" err="1"/>
              <a:t>відспівують</a:t>
            </a:r>
            <a:r>
              <a:rPr lang="ru-RU" dirty="0"/>
              <a:t> перших </a:t>
            </a:r>
            <a:r>
              <a:rPr lang="ru-RU" dirty="0" err="1" smtClean="0"/>
              <a:t>загиблих</a:t>
            </a:r>
            <a:endParaRPr lang="ru-RU" dirty="0"/>
          </a:p>
        </p:txBody>
      </p:sp>
      <p:pic>
        <p:nvPicPr>
          <p:cNvPr id="18434" name="Picture 2" descr="Розстріл Небесної Сотн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b="10871"/>
          <a:stretch/>
        </p:blipFill>
        <p:spPr bwMode="auto">
          <a:xfrm>
            <a:off x="2625821" y="0"/>
            <a:ext cx="3879538" cy="59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1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7607"/>
            <a:ext cx="9178489" cy="5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91" y="6099199"/>
            <a:ext cx="7869891" cy="8270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протестувальників</a:t>
            </a:r>
            <a:r>
              <a:rPr lang="ru-RU" dirty="0"/>
              <a:t> почали </a:t>
            </a:r>
            <a:r>
              <a:rPr lang="ru-RU" dirty="0" err="1" smtClean="0"/>
              <a:t>стріляти</a:t>
            </a:r>
            <a:endParaRPr lang="ru-RU" dirty="0"/>
          </a:p>
        </p:txBody>
      </p:sp>
      <p:pic>
        <p:nvPicPr>
          <p:cNvPr id="19458" name="Picture 2" descr="Розстріл Небесної Сот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272"/>
            <a:ext cx="8715470" cy="57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5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63" y="6107372"/>
            <a:ext cx="7869891" cy="7506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 smtClean="0"/>
              <a:t>майданівців</a:t>
            </a:r>
            <a:r>
              <a:rPr lang="ru-RU" dirty="0" smtClean="0"/>
              <a:t> </a:t>
            </a:r>
            <a:r>
              <a:rPr lang="ru-RU" dirty="0" err="1"/>
              <a:t>стріляла</a:t>
            </a:r>
            <a:r>
              <a:rPr lang="ru-RU" dirty="0"/>
              <a:t> "</a:t>
            </a:r>
            <a:r>
              <a:rPr lang="ru-RU" dirty="0" err="1"/>
              <a:t>Чорна</a:t>
            </a:r>
            <a:r>
              <a:rPr lang="ru-RU" dirty="0"/>
              <a:t> Рота" "Беркуту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20482" name="Picture 2" descr="Розстріл Небесної Сот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" y="210096"/>
            <a:ext cx="8619935" cy="58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3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63" y="6127844"/>
            <a:ext cx="7869891" cy="600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Кулі</a:t>
            </a:r>
            <a:r>
              <a:rPr lang="ru-RU" dirty="0"/>
              <a:t> пробивали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 smtClean="0"/>
              <a:t>щити</a:t>
            </a:r>
            <a:endParaRPr lang="ru-RU" dirty="0"/>
          </a:p>
        </p:txBody>
      </p:sp>
      <p:pic>
        <p:nvPicPr>
          <p:cNvPr id="21506" name="Picture 2" descr="Розстріл Небесної Сот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8424"/>
            <a:ext cx="8721836" cy="46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0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небесна сотня памя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696037"/>
            <a:ext cx="9099820" cy="61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1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небесна сот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" y="1417638"/>
            <a:ext cx="9129083" cy="51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9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399"/>
            <a:ext cx="9156729" cy="50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0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" y="614149"/>
            <a:ext cx="9124138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5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небесна сотня памя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74"/>
            <a:ext cx="9144000" cy="61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Картинки по запросу небесна сотня памяті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70200"/>
              </a:clrFrom>
              <a:clrTo>
                <a:srgbClr val="070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37665"/>
            <a:ext cx="1905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ебесна сот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6848"/>
          <a:stretch/>
        </p:blipFill>
        <p:spPr bwMode="auto">
          <a:xfrm>
            <a:off x="40943" y="719904"/>
            <a:ext cx="9103058" cy="61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10308" y="1547446"/>
            <a:ext cx="8299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В Україні вшановують героїв Криваве Водохреще: на Майдані вшанували перших загиблих у січні 2014 року Небесної сотні – людей, які вийшли на мирний протест і загинули від снайперських куль у самому центрі столиці чотири роки тому. </a:t>
            </a:r>
            <a:endParaRPr lang="uk-UA" sz="2400" dirty="0"/>
          </a:p>
        </p:txBody>
      </p:sp>
      <p:sp>
        <p:nvSpPr>
          <p:cNvPr id="58" name="AutoShape 2" descr="Картинки по запросу небесна сот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3155659"/>
            <a:ext cx="7328847" cy="36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3862316"/>
            <a:ext cx="8980227" cy="299568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День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Небесної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- </a:t>
            </a:r>
            <a:r>
              <a:rPr lang="ru-RU" dirty="0" err="1"/>
              <a:t>пам'ятний</a:t>
            </a:r>
            <a:r>
              <a:rPr lang="ru-RU" dirty="0"/>
              <a:t> день,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20 лютого для </a:t>
            </a:r>
            <a:r>
              <a:rPr lang="ru-RU" dirty="0" err="1"/>
              <a:t>вшанування</a:t>
            </a:r>
            <a:r>
              <a:rPr lang="ru-RU" dirty="0"/>
              <a:t> подвигу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та </a:t>
            </a:r>
            <a:r>
              <a:rPr lang="ru-RU" dirty="0" err="1"/>
              <a:t>увічнення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Небесної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20 </a:t>
            </a:r>
            <a:r>
              <a:rPr lang="ru-RU" dirty="0"/>
              <a:t>лютого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пам’ятним</a:t>
            </a:r>
            <a:r>
              <a:rPr lang="ru-RU" dirty="0"/>
              <a:t> днем указом президента </a:t>
            </a:r>
            <a:r>
              <a:rPr lang="ru-RU" dirty="0" err="1"/>
              <a:t>України</a:t>
            </a:r>
            <a:r>
              <a:rPr lang="ru-RU" dirty="0"/>
              <a:t> Петра </a:t>
            </a:r>
            <a:r>
              <a:rPr lang="ru-RU" dirty="0" err="1"/>
              <a:t>Порошенка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11 лютого 2015 року.</a:t>
            </a:r>
          </a:p>
          <a:p>
            <a:endParaRPr lang="ru-RU" dirty="0"/>
          </a:p>
        </p:txBody>
      </p:sp>
      <p:pic>
        <p:nvPicPr>
          <p:cNvPr id="3074" name="Picture 2" descr="https://prm.ua/wp-content/uploads/2018/03/geroyi-nebesnoyi-sotni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8529"/>
            <a:ext cx="6946710" cy="3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4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 </a:t>
            </a:r>
            <a:r>
              <a:rPr lang="ru-RU" b="1" dirty="0" err="1"/>
              <a:t>чого</a:t>
            </a:r>
            <a:r>
              <a:rPr lang="ru-RU" b="1" dirty="0"/>
              <a:t> все починалось?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465729"/>
            <a:ext cx="8187804" cy="471123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21 листопада 2013 року, після того, як уряд Азарова-Януковича оприлюднив рішення щодо призупинення процесу підготовки до підписання угоди про асоціацію України з ЄС, люди вийшли на акції протесту. Того ж вечора на майдан Незалежності прийшло близько двох тисяч осіб.</a:t>
            </a:r>
          </a:p>
          <a:p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4" y="3794423"/>
            <a:ext cx="5446358" cy="30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1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6" y="4007038"/>
            <a:ext cx="8720920" cy="28509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Проте, безповоротним моментом в українській історії став день трагічного побиття студентів. Це сталося в ніч з 30 листопада на 1 грудня. Саме після силового розгону студентів </a:t>
            </a:r>
            <a:r>
              <a:rPr lang="uk-UA" sz="2400" dirty="0" err="1"/>
              <a:t>протестні</a:t>
            </a:r>
            <a:r>
              <a:rPr lang="uk-UA" sz="2400" dirty="0"/>
              <a:t> акції набули масового характеру і переросли з проєвропейських на антиурядові, </a:t>
            </a:r>
            <a:r>
              <a:rPr lang="uk-UA" sz="2400" dirty="0" err="1"/>
              <a:t>антивладні</a:t>
            </a:r>
            <a:r>
              <a:rPr lang="uk-UA" sz="2400" dirty="0"/>
              <a:t>. На мітинги почали виходити сотні тисяч українців. І кожного разу кількість людей на майданах по всій країні зростала, а Революція Гідності (листопад 2013 – лютий 2014) набирала обертів.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Картинки по запросу небесна сот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" y="0"/>
            <a:ext cx="7399758" cy="40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1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1" y="0"/>
            <a:ext cx="8475260" cy="471123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18-21 лютого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дні</a:t>
            </a:r>
            <a:r>
              <a:rPr lang="ru-RU" b="1" dirty="0"/>
              <a:t> </a:t>
            </a:r>
            <a:r>
              <a:rPr lang="ru-RU" b="1" dirty="0" err="1"/>
              <a:t>поновлення</a:t>
            </a:r>
            <a:r>
              <a:rPr lang="ru-RU" b="1" dirty="0"/>
              <a:t> силового </a:t>
            </a:r>
            <a:r>
              <a:rPr lang="ru-RU" b="1" dirty="0" err="1"/>
              <a:t>протистояння</a:t>
            </a:r>
            <a:r>
              <a:rPr lang="ru-RU" b="1" dirty="0"/>
              <a:t>,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тоді</a:t>
            </a:r>
            <a:r>
              <a:rPr lang="ru-RU" b="1" dirty="0"/>
              <a:t> </a:t>
            </a:r>
            <a:r>
              <a:rPr lang="ru-RU" b="1" dirty="0" err="1"/>
              <a:t>почались</a:t>
            </a:r>
            <a:r>
              <a:rPr lang="ru-RU" b="1" dirty="0"/>
              <a:t> </a:t>
            </a:r>
            <a:r>
              <a:rPr lang="ru-RU" b="1" dirty="0" err="1"/>
              <a:t>масові</a:t>
            </a:r>
            <a:r>
              <a:rPr lang="ru-RU" b="1" dirty="0"/>
              <a:t> </a:t>
            </a:r>
            <a:r>
              <a:rPr lang="ru-RU" b="1" dirty="0" err="1"/>
              <a:t>криваві</a:t>
            </a:r>
            <a:r>
              <a:rPr lang="ru-RU" b="1" dirty="0"/>
              <a:t> </a:t>
            </a:r>
            <a:r>
              <a:rPr lang="ru-RU" b="1" dirty="0" err="1"/>
              <a:t>зіткнення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значними</a:t>
            </a:r>
            <a:r>
              <a:rPr lang="ru-RU" b="1" dirty="0"/>
              <a:t> </a:t>
            </a:r>
            <a:r>
              <a:rPr lang="ru-RU" b="1" dirty="0" err="1"/>
              <a:t>людськими</a:t>
            </a:r>
            <a:r>
              <a:rPr lang="ru-RU" b="1" dirty="0"/>
              <a:t> жертвами.</a:t>
            </a:r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0" y="1487607"/>
            <a:ext cx="7957420" cy="52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18 лютого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1465729"/>
            <a:ext cx="8707271" cy="47112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/>
              <a:t>Близько</a:t>
            </a:r>
            <a:r>
              <a:rPr lang="ru-RU" sz="2400" dirty="0"/>
              <a:t> 19 </a:t>
            </a:r>
            <a:r>
              <a:rPr lang="ru-RU" sz="2400" dirty="0" err="1"/>
              <a:t>години</a:t>
            </a:r>
            <a:r>
              <a:rPr lang="ru-RU" sz="2400" dirty="0"/>
              <a:t> </a:t>
            </a:r>
            <a:r>
              <a:rPr lang="ru-RU" sz="2400" dirty="0" err="1"/>
              <a:t>почався</a:t>
            </a:r>
            <a:r>
              <a:rPr lang="ru-RU" sz="2400" dirty="0"/>
              <a:t> штурм Майдану з боку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. З </a:t>
            </a:r>
            <a:r>
              <a:rPr lang="ru-RU" sz="2400" dirty="0" err="1"/>
              <a:t>Інститутської</a:t>
            </a:r>
            <a:r>
              <a:rPr lang="ru-RU" sz="2400" dirty="0"/>
              <a:t> почали </a:t>
            </a:r>
            <a:r>
              <a:rPr lang="ru-RU" sz="2400" dirty="0" err="1"/>
              <a:t>застосовувати</a:t>
            </a:r>
            <a:r>
              <a:rPr lang="ru-RU" sz="2400" dirty="0"/>
              <a:t> водомет. </a:t>
            </a:r>
            <a:r>
              <a:rPr lang="ru-RU" sz="2400" dirty="0" err="1"/>
              <a:t>Пізніше</a:t>
            </a:r>
            <a:r>
              <a:rPr lang="ru-RU" sz="2400" dirty="0"/>
              <a:t>, </a:t>
            </a:r>
            <a:r>
              <a:rPr lang="ru-RU" sz="2400" dirty="0" err="1"/>
              <a:t>біля</a:t>
            </a:r>
            <a:r>
              <a:rPr lang="ru-RU" sz="2400" dirty="0"/>
              <a:t> "Стели" почали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запалювальну</a:t>
            </a:r>
            <a:r>
              <a:rPr lang="ru-RU" sz="2400" dirty="0"/>
              <a:t> </a:t>
            </a:r>
            <a:r>
              <a:rPr lang="ru-RU" sz="2400" dirty="0" err="1"/>
              <a:t>суміш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 err="1"/>
              <a:t>Опівночі</a:t>
            </a:r>
            <a:r>
              <a:rPr lang="ru-RU" sz="2400" dirty="0"/>
              <a:t> </a:t>
            </a:r>
            <a:r>
              <a:rPr lang="ru-RU" sz="2400" dirty="0" err="1"/>
              <a:t>загорівся</a:t>
            </a:r>
            <a:r>
              <a:rPr lang="ru-RU" sz="2400" dirty="0"/>
              <a:t> </a:t>
            </a:r>
            <a:r>
              <a:rPr lang="ru-RU" sz="2400" dirty="0" err="1"/>
              <a:t>Будинок</a:t>
            </a:r>
            <a:r>
              <a:rPr lang="ru-RU" sz="2400" dirty="0"/>
              <a:t> </a:t>
            </a:r>
            <a:r>
              <a:rPr lang="ru-RU" sz="2400" dirty="0" err="1"/>
              <a:t>профспілок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будинок профспіл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43" y="3190874"/>
            <a:ext cx="5810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9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507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чого все починалось?</vt:lpstr>
      <vt:lpstr>Презентация PowerPoint</vt:lpstr>
      <vt:lpstr>Презентация PowerPoint</vt:lpstr>
      <vt:lpstr>18 лютого</vt:lpstr>
      <vt:lpstr>19 лютого </vt:lpstr>
      <vt:lpstr>20 лютого </vt:lpstr>
      <vt:lpstr>День 20 лютого став переломним у вирії подій Революції Гідності. </vt:lpstr>
      <vt:lpstr>Презентация PowerPoint</vt:lpstr>
      <vt:lpstr>Презентация PowerPoint</vt:lpstr>
      <vt:lpstr>Вшанування пам'яті </vt:lpstr>
      <vt:lpstr>Кривава зима 2014…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2024-02-19T07:08:45Z</dcterms:modified>
</cp:coreProperties>
</file>