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9" r:id="rId3"/>
    <p:sldId id="260" r:id="rId4"/>
    <p:sldId id="258" r:id="rId5"/>
    <p:sldId id="263" r:id="rId6"/>
    <p:sldId id="266" r:id="rId7"/>
    <p:sldId id="268" r:id="rId8"/>
    <p:sldId id="270" r:id="rId9"/>
    <p:sldId id="276" r:id="rId10"/>
    <p:sldId id="271" r:id="rId11"/>
    <p:sldId id="275" r:id="rId12"/>
    <p:sldId id="272" r:id="rId13"/>
    <p:sldId id="274" r:id="rId14"/>
    <p:sldId id="277" r:id="rId15"/>
    <p:sldId id="273" r:id="rId16"/>
    <p:sldId id="278"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6600"/>
    <a:srgbClr val="FF99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B4C71EC6-210F-42DE-9C53-41977AD35B3D}" type="datetimeFigureOut">
              <a:rPr lang="ru-RU" smtClean="0"/>
              <a:t>21.11.2022</a:t>
            </a:fld>
            <a:endParaRPr lang="ru-RU"/>
          </a:p>
        </p:txBody>
      </p:sp>
      <p:sp>
        <p:nvSpPr>
          <p:cNvPr id="16" name="Slide Number Placeholder 15"/>
          <p:cNvSpPr>
            <a:spLocks noGrp="1"/>
          </p:cNvSpPr>
          <p:nvPr>
            <p:ph type="sldNum" sz="quarter" idx="11"/>
          </p:nvPr>
        </p:nvSpPr>
        <p:spPr/>
        <p:txBody>
          <a:bodyPr/>
          <a:lstStyle/>
          <a:p>
            <a:fld id="{B19B0651-EE4F-4900-A07F-96A6BFA9D0F0}"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21.11.2022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21.11.2022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B4C71EC6-210F-42DE-9C53-41977AD35B3D}" type="datetimeFigureOut">
              <a:rPr lang="ru-RU" smtClean="0"/>
              <a:t>21.11.2022</a:t>
            </a:fld>
            <a:endParaRPr lang="ru-RU"/>
          </a:p>
        </p:txBody>
      </p:sp>
      <p:sp>
        <p:nvSpPr>
          <p:cNvPr id="15" name="Slide Number Placeholder 14"/>
          <p:cNvSpPr>
            <a:spLocks noGrp="1"/>
          </p:cNvSpPr>
          <p:nvPr>
            <p:ph type="sldNum" sz="quarter" idx="11"/>
          </p:nvPr>
        </p:nvSpPr>
        <p:spPr/>
        <p:txBody>
          <a:bodyPr/>
          <a:lstStyle/>
          <a:p>
            <a:fld id="{B19B0651-EE4F-4900-A07F-96A6BFA9D0F0}"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B4C71EC6-210F-42DE-9C53-41977AD35B3D}" type="datetimeFigureOut">
              <a:rPr lang="ru-RU" smtClean="0"/>
              <a:t>21.11.2022</a:t>
            </a:fld>
            <a:endParaRPr lang="ru-RU"/>
          </a:p>
        </p:txBody>
      </p:sp>
      <p:sp>
        <p:nvSpPr>
          <p:cNvPr id="13" name="Slide Number Placeholder 12"/>
          <p:cNvSpPr>
            <a:spLocks noGrp="1"/>
          </p:cNvSpPr>
          <p:nvPr>
            <p:ph type="sldNum" sz="quarter" idx="11"/>
          </p:nvPr>
        </p:nvSpPr>
        <p:spPr/>
        <p:txBody>
          <a:bodyPr/>
          <a:lstStyle/>
          <a:p>
            <a:fld id="{B19B0651-EE4F-4900-A07F-96A6BFA9D0F0}" type="slidenum">
              <a:rPr lang="ru-RU" smtClean="0"/>
              <a:t>‹#›</a:t>
            </a:fld>
            <a:endParaRPr lang="ru-RU"/>
          </a:p>
        </p:txBody>
      </p:sp>
      <p:sp>
        <p:nvSpPr>
          <p:cNvPr id="14" name="Footer Placeholder 13"/>
          <p:cNvSpPr>
            <a:spLocks noGrp="1"/>
          </p:cNvSpPr>
          <p:nvPr>
            <p:ph type="ftr" sz="quarter" idx="12"/>
          </p:nvPr>
        </p:nvSpPr>
        <p:spPr/>
        <p:txBody>
          <a:bodyPr/>
          <a:lstStyle/>
          <a:p>
            <a:endParaRPr lang="ru-RU"/>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4C71EC6-210F-42DE-9C53-41977AD35B3D}" type="datetimeFigureOut">
              <a:rPr lang="ru-RU" smtClean="0"/>
              <a:t>21.11.2022</a:t>
            </a:fld>
            <a:endParaRPr lang="ru-RU"/>
          </a:p>
        </p:txBody>
      </p:sp>
      <p:sp>
        <p:nvSpPr>
          <p:cNvPr id="9" name="Slide Number Placeholder 8"/>
          <p:cNvSpPr>
            <a:spLocks noGrp="1"/>
          </p:cNvSpPr>
          <p:nvPr>
            <p:ph type="sldNum" sz="quarter" idx="11"/>
          </p:nvPr>
        </p:nvSpPr>
        <p:spPr/>
        <p:txBody>
          <a:bodyPr/>
          <a:lstStyle/>
          <a:p>
            <a:fld id="{B19B0651-EE4F-4900-A07F-96A6BFA9D0F0}" type="slidenum">
              <a:rPr lang="ru-RU" smtClean="0"/>
              <a:t>‹#›</a:t>
            </a:fld>
            <a:endParaRPr lang="ru-RU"/>
          </a:p>
        </p:txBody>
      </p:sp>
      <p:sp>
        <p:nvSpPr>
          <p:cNvPr id="10" name="Footer Placeholder 9"/>
          <p:cNvSpPr>
            <a:spLocks noGrp="1"/>
          </p:cNvSpPr>
          <p:nvPr>
            <p:ph type="ftr" sz="quarter" idx="12"/>
          </p:nvPr>
        </p:nvSpPr>
        <p:spPr/>
        <p:txBody>
          <a:bodyPr/>
          <a:lstStyle/>
          <a:p>
            <a:endParaRPr lang="ru-RU"/>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B4C71EC6-210F-42DE-9C53-41977AD35B3D}" type="datetimeFigureOut">
              <a:rPr lang="ru-RU" smtClean="0"/>
              <a:t>21.11.2022</a:t>
            </a:fld>
            <a:endParaRPr lang="ru-RU"/>
          </a:p>
        </p:txBody>
      </p:sp>
      <p:sp>
        <p:nvSpPr>
          <p:cNvPr id="15" name="Slide Number Placeholder 14"/>
          <p:cNvSpPr>
            <a:spLocks noGrp="1"/>
          </p:cNvSpPr>
          <p:nvPr>
            <p:ph type="sldNum" sz="quarter" idx="11"/>
          </p:nvPr>
        </p:nvSpPr>
        <p:spPr/>
        <p:txBody>
          <a:bodyPr/>
          <a:lstStyle/>
          <a:p>
            <a:fld id="{B19B0651-EE4F-4900-A07F-96A6BFA9D0F0}"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t>21.11.2022</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21.11.2022</a:t>
            </a:fld>
            <a:endParaRPr lang="ru-RU"/>
          </a:p>
        </p:txBody>
      </p:sp>
      <p:sp>
        <p:nvSpPr>
          <p:cNvPr id="6" name="Slide Number Placeholder 5"/>
          <p:cNvSpPr>
            <a:spLocks noGrp="1"/>
          </p:cNvSpPr>
          <p:nvPr>
            <p:ph type="sldNum" sz="quarter" idx="11"/>
          </p:nvPr>
        </p:nvSpPr>
        <p:spPr/>
        <p:txBody>
          <a:bodyPr/>
          <a:lstStyle/>
          <a:p>
            <a:fld id="{B19B0651-EE4F-4900-A07F-96A6BFA9D0F0}" type="slidenum">
              <a:rPr lang="ru-RU" smtClean="0"/>
              <a:t>‹#›</a:t>
            </a:fld>
            <a:endParaRPr lang="ru-RU"/>
          </a:p>
        </p:txBody>
      </p:sp>
      <p:sp>
        <p:nvSpPr>
          <p:cNvPr id="7" name="Footer Placeholder 6"/>
          <p:cNvSpPr>
            <a:spLocks noGrp="1"/>
          </p:cNvSpPr>
          <p:nvPr>
            <p:ph type="ftr" sz="quarter" idx="12"/>
          </p:nvPr>
        </p:nvSpPr>
        <p:spPr/>
        <p:txBody>
          <a:bodyPr/>
          <a:lstStyle/>
          <a:p>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B4C71EC6-210F-42DE-9C53-41977AD35B3D}" type="datetimeFigureOut">
              <a:rPr lang="ru-RU" smtClean="0"/>
              <a:t>21.11.2022</a:t>
            </a:fld>
            <a:endParaRPr lang="ru-RU"/>
          </a:p>
        </p:txBody>
      </p:sp>
      <p:sp>
        <p:nvSpPr>
          <p:cNvPr id="16" name="Slide Number Placeholder 15"/>
          <p:cNvSpPr>
            <a:spLocks noGrp="1"/>
          </p:cNvSpPr>
          <p:nvPr>
            <p:ph type="sldNum" sz="quarter" idx="11"/>
          </p:nvPr>
        </p:nvSpPr>
        <p:spPr/>
        <p:txBody>
          <a:bodyPr/>
          <a:lstStyle/>
          <a:p>
            <a:fld id="{B19B0651-EE4F-4900-A07F-96A6BFA9D0F0}"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B4C71EC6-210F-42DE-9C53-41977AD35B3D}" type="datetimeFigureOut">
              <a:rPr lang="ru-RU" smtClean="0"/>
              <a:t>21.11.2022</a:t>
            </a:fld>
            <a:endParaRPr lang="ru-RU"/>
          </a:p>
        </p:txBody>
      </p:sp>
      <p:sp>
        <p:nvSpPr>
          <p:cNvPr id="14" name="Slide Number Placeholder 13"/>
          <p:cNvSpPr>
            <a:spLocks noGrp="1"/>
          </p:cNvSpPr>
          <p:nvPr>
            <p:ph type="sldNum" sz="quarter" idx="11"/>
          </p:nvPr>
        </p:nvSpPr>
        <p:spPr/>
        <p:txBody>
          <a:bodyPr/>
          <a:lstStyle/>
          <a:p>
            <a:fld id="{B19B0651-EE4F-4900-A07F-96A6BFA9D0F0}" type="slidenum">
              <a:rPr lang="ru-RU" smtClean="0"/>
              <a:t>‹#›</a:t>
            </a:fld>
            <a:endParaRPr lang="ru-RU"/>
          </a:p>
        </p:txBody>
      </p:sp>
      <p:sp>
        <p:nvSpPr>
          <p:cNvPr id="15" name="Footer Placeholder 14"/>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B4C71EC6-210F-42DE-9C53-41977AD35B3D}" type="datetimeFigureOut">
              <a:rPr lang="ru-RU" smtClean="0"/>
              <a:t>21.11.2022</a:t>
            </a:fld>
            <a:endParaRPr lang="ru-RU"/>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ru-RU"/>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 y="-6162"/>
            <a:ext cx="9160430" cy="687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170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Річниця двох революцій. Що потрібно знати про День гідності та свобод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1" y="0"/>
            <a:ext cx="915143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32637" y="260648"/>
            <a:ext cx="8471293"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3600" b="1" cap="none" spc="50" dirty="0" smtClean="0">
                <a:ln w="11430"/>
                <a:solidFill>
                  <a:srgbClr val="FFC000"/>
                </a:solidFill>
                <a:effectLst>
                  <a:outerShdw blurRad="76200" dist="50800" dir="5400000" algn="tl" rotWithShape="0">
                    <a:srgbClr val="000000">
                      <a:alpha val="65000"/>
                    </a:srgbClr>
                  </a:outerShdw>
                </a:effectLst>
                <a:latin typeface="Times New Roman" pitchFamily="18" charset="0"/>
                <a:cs typeface="Times New Roman" pitchFamily="18" charset="0"/>
              </a:rPr>
              <a:t>Перші заклики на Революцію Гідності</a:t>
            </a:r>
            <a:endParaRPr lang="ru-RU" sz="3600" b="1" cap="none" spc="50" dirty="0">
              <a:ln w="11430"/>
              <a:solidFill>
                <a:srgbClr val="FFC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9572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32656"/>
            <a:ext cx="9144000" cy="5976664"/>
          </a:xfrm>
        </p:spPr>
        <p:txBody>
          <a:bodyPr anchor="t">
            <a:noAutofit/>
          </a:bodyPr>
          <a:lstStyle/>
          <a:p>
            <a:pPr algn="ctr" fontAlgn="base"/>
            <a:r>
              <a:rPr lang="uk-UA" sz="3200" dirty="0" smtClean="0">
                <a:effectLst/>
                <a:latin typeface="Times New Roman" pitchFamily="18" charset="0"/>
                <a:cs typeface="Times New Roman" pitchFamily="18" charset="0"/>
              </a:rPr>
              <a:t>21 листопада 2013 року уряд </a:t>
            </a:r>
            <a:r>
              <a:rPr lang="uk-UA" sz="3200" dirty="0" err="1" smtClean="0">
                <a:effectLst/>
                <a:latin typeface="Times New Roman" pitchFamily="18" charset="0"/>
                <a:cs typeface="Times New Roman" pitchFamily="18" charset="0"/>
              </a:rPr>
              <a:t>миколи</a:t>
            </a:r>
            <a:r>
              <a:rPr lang="uk-UA" sz="3200" dirty="0" smtClean="0">
                <a:effectLst/>
                <a:latin typeface="Times New Roman" pitchFamily="18" charset="0"/>
                <a:cs typeface="Times New Roman" pitchFamily="18" charset="0"/>
              </a:rPr>
              <a:t> </a:t>
            </a:r>
            <a:r>
              <a:rPr lang="uk-UA" sz="3200" dirty="0" err="1" smtClean="0">
                <a:effectLst/>
                <a:latin typeface="Times New Roman" pitchFamily="18" charset="0"/>
                <a:cs typeface="Times New Roman" pitchFamily="18" charset="0"/>
              </a:rPr>
              <a:t>азарова</a:t>
            </a:r>
            <a:r>
              <a:rPr lang="uk-UA" sz="3200" dirty="0" smtClean="0">
                <a:effectLst/>
                <a:latin typeface="Times New Roman" pitchFamily="18" charset="0"/>
                <a:cs typeface="Times New Roman" pitchFamily="18" charset="0"/>
              </a:rPr>
              <a:t> виступив із заявою про відмову від підписання угоди про асоціацію з Європейським Союзом. Причиною такого рішення назвали нібито невраховані наслідки від санкцій з боку </a:t>
            </a:r>
            <a:r>
              <a:rPr lang="uk-UA" sz="3200" dirty="0" err="1" smtClean="0">
                <a:effectLst/>
                <a:latin typeface="Times New Roman" pitchFamily="18" charset="0"/>
                <a:cs typeface="Times New Roman" pitchFamily="18" charset="0"/>
              </a:rPr>
              <a:t>росії</a:t>
            </a:r>
            <a:r>
              <a:rPr lang="uk-UA" sz="3200" dirty="0" smtClean="0">
                <a:effectLst/>
                <a:latin typeface="Times New Roman" pitchFamily="18" charset="0"/>
                <a:cs typeface="Times New Roman" pitchFamily="18" charset="0"/>
              </a:rPr>
              <a:t>. Ввечері цього ж дня розпочалися перші акції протестів. Спочатку українці організовувалися </a:t>
            </a:r>
            <a:br>
              <a:rPr lang="uk-UA" sz="3200" dirty="0" smtClean="0">
                <a:effectLst/>
                <a:latin typeface="Times New Roman" pitchFamily="18" charset="0"/>
                <a:cs typeface="Times New Roman" pitchFamily="18" charset="0"/>
              </a:rPr>
            </a:br>
            <a:r>
              <a:rPr lang="uk-UA" sz="3200" dirty="0" smtClean="0">
                <a:effectLst/>
                <a:latin typeface="Times New Roman" pitchFamily="18" charset="0"/>
                <a:cs typeface="Times New Roman" pitchFamily="18" charset="0"/>
              </a:rPr>
              <a:t>на протест через соціальні мережі в Києві. </a:t>
            </a:r>
            <a:br>
              <a:rPr lang="uk-UA" sz="3200" dirty="0" smtClean="0">
                <a:effectLst/>
                <a:latin typeface="Times New Roman" pitchFamily="18" charset="0"/>
                <a:cs typeface="Times New Roman" pitchFamily="18" charset="0"/>
              </a:rPr>
            </a:br>
            <a:r>
              <a:rPr lang="uk-UA" sz="3200" dirty="0" smtClean="0">
                <a:effectLst/>
                <a:latin typeface="Times New Roman" pitchFamily="18" charset="0"/>
                <a:cs typeface="Times New Roman" pitchFamily="18" charset="0"/>
              </a:rPr>
              <a:t>З другої половини 22 листопада кількість людей </a:t>
            </a:r>
            <a:br>
              <a:rPr lang="uk-UA" sz="3200" dirty="0" smtClean="0">
                <a:effectLst/>
                <a:latin typeface="Times New Roman" pitchFamily="18" charset="0"/>
                <a:cs typeface="Times New Roman" pitchFamily="18" charset="0"/>
              </a:rPr>
            </a:br>
            <a:r>
              <a:rPr lang="uk-UA" sz="3200" dirty="0" smtClean="0">
                <a:effectLst/>
                <a:latin typeface="Times New Roman" pitchFamily="18" charset="0"/>
                <a:cs typeface="Times New Roman" pitchFamily="18" charset="0"/>
              </a:rPr>
              <a:t>на мітингу стала зростати і вже до 24 листопада </a:t>
            </a:r>
            <a:br>
              <a:rPr lang="uk-UA" sz="3200" dirty="0" smtClean="0">
                <a:effectLst/>
                <a:latin typeface="Times New Roman" pitchFamily="18" charset="0"/>
                <a:cs typeface="Times New Roman" pitchFamily="18" charset="0"/>
              </a:rPr>
            </a:br>
            <a:r>
              <a:rPr lang="uk-UA" sz="3200" dirty="0" smtClean="0">
                <a:effectLst/>
                <a:latin typeface="Times New Roman" pitchFamily="18" charset="0"/>
                <a:cs typeface="Times New Roman" pitchFamily="18" charset="0"/>
              </a:rPr>
              <a:t>на Майдані зібралося близько ста тисяч протестувальників.</a:t>
            </a:r>
            <a:br>
              <a:rPr lang="uk-UA" sz="3200" dirty="0" smtClean="0">
                <a:effectLst/>
                <a:latin typeface="Times New Roman" pitchFamily="18" charset="0"/>
                <a:cs typeface="Times New Roman" pitchFamily="18" charset="0"/>
              </a:rPr>
            </a:br>
            <a:r>
              <a:rPr lang="ru-RU" sz="3600" dirty="0"/>
              <a:t/>
            </a:r>
            <a:br>
              <a:rPr lang="ru-RU" sz="3600" dirty="0"/>
            </a:br>
            <a:r>
              <a:rPr lang="uk-UA" sz="3600" b="1" dirty="0" smtClean="0">
                <a:latin typeface="Times New Roman" pitchFamily="18" charset="0"/>
                <a:cs typeface="Times New Roman" pitchFamily="18" charset="0"/>
              </a:rPr>
              <a:t/>
            </a:r>
            <a:br>
              <a:rPr lang="uk-UA" sz="3600" b="1" dirty="0" smtClean="0">
                <a:latin typeface="Times New Roman" pitchFamily="18" charset="0"/>
                <a:cs typeface="Times New Roman" pitchFamily="18" charset="0"/>
              </a:rPr>
            </a:br>
            <a:endParaRPr lang="uk-UA"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346515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Річниця двох революцій. Що потрібно знати про День гідності та свобод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 y="1"/>
            <a:ext cx="9147270" cy="436510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4365104"/>
            <a:ext cx="9144000" cy="2308324"/>
          </a:xfrm>
          <a:prstGeom prst="rect">
            <a:avLst/>
          </a:prstGeom>
        </p:spPr>
        <p:txBody>
          <a:bodyPr wrap="square">
            <a:spAutoFit/>
          </a:bodyPr>
          <a:lstStyle/>
          <a:p>
            <a:pPr algn="ctr"/>
            <a:r>
              <a:rPr lang="uk-UA" sz="2400" b="1" dirty="0" smtClean="0">
                <a:latin typeface="Times New Roman" pitchFamily="18" charset="0"/>
                <a:cs typeface="Times New Roman" pitchFamily="18" charset="0"/>
              </a:rPr>
              <a:t>У ніч з 29 на 30 листопада силовики розігнали активістів, </a:t>
            </a:r>
          </a:p>
          <a:p>
            <a:pPr algn="ctr"/>
            <a:r>
              <a:rPr lang="uk-UA" sz="2400" b="1" dirty="0" smtClean="0">
                <a:latin typeface="Times New Roman" pitchFamily="18" charset="0"/>
                <a:cs typeface="Times New Roman" pitchFamily="18" charset="0"/>
              </a:rPr>
              <a:t>які зібралися на Майдані Незалежності. Влада пояснила це бажанням розчистити місце для новорічної ялинки. Застосування сили до </a:t>
            </a:r>
            <a:r>
              <a:rPr lang="uk-UA" sz="2400" b="1" dirty="0" err="1" smtClean="0">
                <a:latin typeface="Times New Roman" pitchFamily="18" charset="0"/>
                <a:cs typeface="Times New Roman" pitchFamily="18" charset="0"/>
              </a:rPr>
              <a:t>мітингувальників</a:t>
            </a:r>
            <a:r>
              <a:rPr lang="uk-UA" sz="2400" b="1" dirty="0" smtClean="0">
                <a:latin typeface="Times New Roman" pitchFamily="18" charset="0"/>
                <a:cs typeface="Times New Roman" pitchFamily="18" charset="0"/>
              </a:rPr>
              <a:t> спричинило ще більшу хвилю протестів – з проєвропейських вони </a:t>
            </a:r>
          </a:p>
          <a:p>
            <a:pPr algn="ctr"/>
            <a:r>
              <a:rPr lang="uk-UA" sz="2400" b="1" dirty="0" smtClean="0">
                <a:latin typeface="Times New Roman" pitchFamily="18" charset="0"/>
                <a:cs typeface="Times New Roman" pitchFamily="18" charset="0"/>
              </a:rPr>
              <a:t>перетворилися на антиурядові.</a:t>
            </a:r>
            <a:endParaRPr lang="uk-UA"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7970806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0"/>
            <a:ext cx="8784976" cy="6741368"/>
          </a:xfrm>
        </p:spPr>
        <p:txBody>
          <a:bodyPr anchor="t">
            <a:noAutofit/>
          </a:bodyPr>
          <a:lstStyle/>
          <a:p>
            <a:pPr algn="ctr"/>
            <a:r>
              <a:rPr lang="uk-UA" sz="3600" b="1" dirty="0" smtClean="0">
                <a:effectLst/>
                <a:latin typeface="Times New Roman" pitchFamily="18" charset="0"/>
                <a:cs typeface="Times New Roman" pitchFamily="18" charset="0"/>
              </a:rPr>
              <a:t/>
            </a:r>
            <a:br>
              <a:rPr lang="uk-UA" sz="3600" b="1" dirty="0" smtClean="0">
                <a:effectLst/>
                <a:latin typeface="Times New Roman" pitchFamily="18" charset="0"/>
                <a:cs typeface="Times New Roman" pitchFamily="18" charset="0"/>
              </a:rPr>
            </a:br>
            <a:r>
              <a:rPr lang="uk-UA" sz="3600" b="1" dirty="0" smtClean="0">
                <a:effectLst/>
                <a:latin typeface="Times New Roman" pitchFamily="18" charset="0"/>
                <a:cs typeface="Times New Roman" pitchFamily="18" charset="0"/>
              </a:rPr>
              <a:t>Після трьох місяців мітингів і жорстоких боїв у центрі Києва з понад сотнею вбитих та тисячами поранених за кілька днів, у ніч на 22 лютого 2014 року тодішній Президент </a:t>
            </a:r>
            <a:r>
              <a:rPr lang="uk-UA" sz="3600" b="1" dirty="0" err="1">
                <a:effectLst/>
                <a:latin typeface="Times New Roman" pitchFamily="18" charset="0"/>
                <a:cs typeface="Times New Roman" pitchFamily="18" charset="0"/>
              </a:rPr>
              <a:t>я</a:t>
            </a:r>
            <a:r>
              <a:rPr lang="uk-UA" sz="3600" b="1" dirty="0" err="1" smtClean="0">
                <a:effectLst/>
                <a:latin typeface="Times New Roman" pitchFamily="18" charset="0"/>
                <a:cs typeface="Times New Roman" pitchFamily="18" charset="0"/>
              </a:rPr>
              <a:t>нукович</a:t>
            </a:r>
            <a:r>
              <a:rPr lang="uk-UA" sz="3600" b="1" dirty="0" smtClean="0">
                <a:effectLst/>
                <a:latin typeface="Times New Roman" pitchFamily="18" charset="0"/>
                <a:cs typeface="Times New Roman" pitchFamily="18" charset="0"/>
              </a:rPr>
              <a:t> втік з України. А після цього розпочалася військова агресія </a:t>
            </a:r>
            <a:r>
              <a:rPr lang="uk-UA" sz="3600" b="1" dirty="0" err="1" smtClean="0">
                <a:effectLst/>
                <a:latin typeface="Times New Roman" pitchFamily="18" charset="0"/>
                <a:cs typeface="Times New Roman" pitchFamily="18" charset="0"/>
              </a:rPr>
              <a:t>росії</a:t>
            </a:r>
            <a:r>
              <a:rPr lang="uk-UA" sz="3600" b="1" dirty="0" smtClean="0">
                <a:effectLst/>
                <a:latin typeface="Times New Roman" pitchFamily="18" charset="0"/>
                <a:cs typeface="Times New Roman" pitchFamily="18" charset="0"/>
              </a:rPr>
              <a:t>, яка супроводжувалася анексією Криму </a:t>
            </a:r>
            <a:br>
              <a:rPr lang="uk-UA" sz="3600" b="1" dirty="0" smtClean="0">
                <a:effectLst/>
                <a:latin typeface="Times New Roman" pitchFamily="18" charset="0"/>
                <a:cs typeface="Times New Roman" pitchFamily="18" charset="0"/>
              </a:rPr>
            </a:br>
            <a:r>
              <a:rPr lang="uk-UA" sz="3600" b="1" dirty="0" smtClean="0">
                <a:effectLst/>
                <a:latin typeface="Times New Roman" pitchFamily="18" charset="0"/>
                <a:cs typeface="Times New Roman" pitchFamily="18" charset="0"/>
              </a:rPr>
              <a:t>та окупацією окремих територій Донецької і Луганської областей.</a:t>
            </a:r>
            <a:r>
              <a:rPr lang="uk-UA" sz="3600" b="1" dirty="0" smtClean="0">
                <a:latin typeface="Times New Roman" pitchFamily="18" charset="0"/>
                <a:cs typeface="Times New Roman" pitchFamily="18" charset="0"/>
              </a:rPr>
              <a:t/>
            </a:r>
            <a:br>
              <a:rPr lang="uk-UA" sz="3600" b="1" dirty="0" smtClean="0">
                <a:latin typeface="Times New Roman" pitchFamily="18" charset="0"/>
                <a:cs typeface="Times New Roman" pitchFamily="18" charset="0"/>
              </a:rPr>
            </a:br>
            <a:endParaRPr lang="uk-UA"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3465159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9036496" cy="2520280"/>
          </a:xfrm>
        </p:spPr>
        <p:txBody>
          <a:bodyPr anchor="t">
            <a:noAutofit/>
          </a:bodyPr>
          <a:lstStyle/>
          <a:p>
            <a:pPr algn="ctr"/>
            <a:r>
              <a:rPr lang="uk-UA" sz="3200" dirty="0" smtClean="0">
                <a:effectLst/>
                <a:latin typeface="Times New Roman" pitchFamily="18" charset="0"/>
                <a:cs typeface="Times New Roman" pitchFamily="18" charset="0"/>
              </a:rPr>
              <a:t>Попри те, що День гідності та свободи має статус державного свята, він не є офіційним вихідним. У цей день до пам’ятників загиблим учасникам Революції Гідності приносять квіти у </a:t>
            </a:r>
            <a:br>
              <a:rPr lang="uk-UA" sz="3200" dirty="0" smtClean="0">
                <a:effectLst/>
                <a:latin typeface="Times New Roman" pitchFamily="18" charset="0"/>
                <a:cs typeface="Times New Roman" pitchFamily="18" charset="0"/>
              </a:rPr>
            </a:br>
            <a:r>
              <a:rPr lang="uk-UA" sz="3200" dirty="0" smtClean="0">
                <a:effectLst/>
                <a:latin typeface="Times New Roman" pitchFamily="18" charset="0"/>
                <a:cs typeface="Times New Roman" pitchFamily="18" charset="0"/>
              </a:rPr>
              <a:t>пам’ять про Небесну сотню.</a:t>
            </a:r>
            <a:endParaRPr lang="uk-UA" sz="32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852936"/>
            <a:ext cx="9144000" cy="402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hvilina-movchannja(mp3name.c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60693" y="5661248"/>
            <a:ext cx="609600" cy="609600"/>
          </a:xfrm>
          <a:prstGeom prst="rect">
            <a:avLst/>
          </a:prstGeom>
        </p:spPr>
      </p:pic>
    </p:spTree>
    <p:extLst>
      <p:ext uri="{BB962C8B-B14F-4D97-AF65-F5344CB8AC3E}">
        <p14:creationId xmlns:p14="http://schemas.microsoft.com/office/powerpoint/2010/main" val="71975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68544" cy="688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7703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3" y="-55420"/>
            <a:ext cx="9193143" cy="691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34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6741368"/>
          </a:xfrm>
        </p:spPr>
        <p:txBody>
          <a:bodyPr anchor="t">
            <a:noAutofit/>
          </a:bodyPr>
          <a:lstStyle/>
          <a:p>
            <a:pPr algn="ctr"/>
            <a:r>
              <a:rPr lang="uk-UA" sz="3600" dirty="0" smtClean="0">
                <a:latin typeface="Times New Roman" pitchFamily="18" charset="0"/>
                <a:cs typeface="Times New Roman" pitchFamily="18" charset="0"/>
              </a:rPr>
              <a:t/>
            </a:r>
            <a:br>
              <a:rPr lang="uk-UA" sz="3600" dirty="0" smtClean="0">
                <a:latin typeface="Times New Roman" pitchFamily="18" charset="0"/>
                <a:cs typeface="Times New Roman" pitchFamily="18" charset="0"/>
              </a:rPr>
            </a:br>
            <a:r>
              <a:rPr lang="uk-UA" sz="3600" b="1" dirty="0" smtClean="0">
                <a:latin typeface="Times New Roman" pitchFamily="18" charset="0"/>
                <a:cs typeface="Times New Roman" pitchFamily="18" charset="0"/>
              </a:rPr>
              <a:t>Сьогодні, 21 листопада 2022 року,</a:t>
            </a:r>
            <a:br>
              <a:rPr lang="uk-UA" sz="3600" b="1" dirty="0" smtClean="0">
                <a:latin typeface="Times New Roman" pitchFamily="18" charset="0"/>
                <a:cs typeface="Times New Roman" pitchFamily="18" charset="0"/>
              </a:rPr>
            </a:br>
            <a:r>
              <a:rPr lang="uk-UA" sz="3600" b="1" dirty="0" smtClean="0">
                <a:latin typeface="Times New Roman" pitchFamily="18" charset="0"/>
                <a:cs typeface="Times New Roman" pitchFamily="18" charset="0"/>
              </a:rPr>
              <a:t> Україна відзначає 8 річницю </a:t>
            </a:r>
            <a:br>
              <a:rPr lang="uk-UA" sz="3600" b="1" dirty="0" smtClean="0">
                <a:latin typeface="Times New Roman" pitchFamily="18" charset="0"/>
                <a:cs typeface="Times New Roman" pitchFamily="18" charset="0"/>
              </a:rPr>
            </a:br>
            <a:r>
              <a:rPr lang="ru-RU" sz="3600" b="1" dirty="0" smtClean="0">
                <a:latin typeface="Times New Roman" pitchFamily="18" charset="0"/>
                <a:cs typeface="Times New Roman" pitchFamily="18" charset="0"/>
              </a:rPr>
              <a:t>Дня </a:t>
            </a:r>
            <a:r>
              <a:rPr lang="uk-UA" sz="3600" b="1" dirty="0" smtClean="0">
                <a:latin typeface="Times New Roman" pitchFamily="18" charset="0"/>
                <a:cs typeface="Times New Roman" pitchFamily="18" charset="0"/>
              </a:rPr>
              <a:t>Гідності та Свободи – одного</a:t>
            </a:r>
            <a:br>
              <a:rPr lang="uk-UA" sz="3600" b="1" dirty="0" smtClean="0">
                <a:latin typeface="Times New Roman" pitchFamily="18" charset="0"/>
                <a:cs typeface="Times New Roman" pitchFamily="18" charset="0"/>
              </a:rPr>
            </a:br>
            <a:r>
              <a:rPr lang="uk-UA" sz="3600" b="1" dirty="0" smtClean="0">
                <a:latin typeface="Times New Roman" pitchFamily="18" charset="0"/>
                <a:cs typeface="Times New Roman" pitchFamily="18" charset="0"/>
              </a:rPr>
              <a:t> із знакових офіційних свят, встановленого </a:t>
            </a:r>
            <a:br>
              <a:rPr lang="uk-UA" sz="3600" b="1" dirty="0" smtClean="0">
                <a:latin typeface="Times New Roman" pitchFamily="18" charset="0"/>
                <a:cs typeface="Times New Roman" pitchFamily="18" charset="0"/>
              </a:rPr>
            </a:br>
            <a:r>
              <a:rPr lang="uk-UA" sz="3600" b="1" dirty="0" smtClean="0">
                <a:latin typeface="Times New Roman" pitchFamily="18" charset="0"/>
                <a:cs typeface="Times New Roman" pitchFamily="18" charset="0"/>
              </a:rPr>
              <a:t>на честь двох революцій, які відбулися </a:t>
            </a:r>
            <a:br>
              <a:rPr lang="uk-UA" sz="3600" b="1" dirty="0" smtClean="0">
                <a:latin typeface="Times New Roman" pitchFamily="18" charset="0"/>
                <a:cs typeface="Times New Roman" pitchFamily="18" charset="0"/>
              </a:rPr>
            </a:br>
            <a:r>
              <a:rPr lang="uk-UA" sz="3600" b="1" dirty="0" smtClean="0">
                <a:latin typeface="Times New Roman" pitchFamily="18" charset="0"/>
                <a:cs typeface="Times New Roman" pitchFamily="18" charset="0"/>
              </a:rPr>
              <a:t>в Україні </a:t>
            </a:r>
            <a:r>
              <a:rPr lang="ru-RU" sz="3600" b="1" dirty="0" smtClean="0">
                <a:latin typeface="Times New Roman" pitchFamily="18" charset="0"/>
                <a:cs typeface="Times New Roman" pitchFamily="18" charset="0"/>
              </a:rPr>
              <a:t>у </a:t>
            </a:r>
            <a:r>
              <a:rPr lang="ru-RU" sz="3600" b="1" dirty="0">
                <a:latin typeface="Times New Roman" pitchFamily="18" charset="0"/>
                <a:cs typeface="Times New Roman" pitchFamily="18" charset="0"/>
              </a:rPr>
              <a:t>2004 та 2013 роках</a:t>
            </a:r>
            <a:r>
              <a:rPr lang="ru-RU" sz="3600" b="1" dirty="0" smtClean="0">
                <a:latin typeface="Times New Roman" pitchFamily="18" charset="0"/>
                <a:cs typeface="Times New Roman" pitchFamily="18" charset="0"/>
              </a:rPr>
              <a:t>.</a:t>
            </a:r>
            <a:br>
              <a:rPr lang="ru-RU" sz="3600" b="1" dirty="0" smtClean="0">
                <a:latin typeface="Times New Roman" pitchFamily="18" charset="0"/>
                <a:cs typeface="Times New Roman" pitchFamily="18" charset="0"/>
              </a:rPr>
            </a:br>
            <a:r>
              <a:rPr lang="uk-UA" sz="3600" b="1" dirty="0" smtClean="0">
                <a:latin typeface="Times New Roman" pitchFamily="18" charset="0"/>
                <a:cs typeface="Times New Roman" pitchFamily="18" charset="0"/>
              </a:rPr>
              <a:t>В цьому році цей день проходить</a:t>
            </a:r>
            <a:br>
              <a:rPr lang="uk-UA" sz="3600" b="1" dirty="0" smtClean="0">
                <a:latin typeface="Times New Roman" pitchFamily="18" charset="0"/>
                <a:cs typeface="Times New Roman" pitchFamily="18" charset="0"/>
              </a:rPr>
            </a:br>
            <a:r>
              <a:rPr lang="uk-UA" sz="3600" b="1" dirty="0" smtClean="0">
                <a:latin typeface="Times New Roman" pitchFamily="18" charset="0"/>
                <a:cs typeface="Times New Roman" pitchFamily="18" charset="0"/>
              </a:rPr>
              <a:t> під гаслом</a:t>
            </a:r>
            <a:br>
              <a:rPr lang="uk-UA" sz="3600" b="1" dirty="0" smtClean="0">
                <a:latin typeface="Times New Roman" pitchFamily="18" charset="0"/>
                <a:cs typeface="Times New Roman" pitchFamily="18" charset="0"/>
              </a:rPr>
            </a:br>
            <a:r>
              <a:rPr lang="uk-UA" sz="3600" b="1" dirty="0" smtClean="0">
                <a:solidFill>
                  <a:srgbClr val="FF0000"/>
                </a:solidFill>
                <a:latin typeface="Times New Roman" pitchFamily="18" charset="0"/>
                <a:cs typeface="Times New Roman" pitchFamily="18" charset="0"/>
              </a:rPr>
              <a:t>«Вистояли на Майдані – </a:t>
            </a:r>
            <a:br>
              <a:rPr lang="uk-UA" sz="3600" b="1" dirty="0" smtClean="0">
                <a:solidFill>
                  <a:srgbClr val="FF0000"/>
                </a:solidFill>
                <a:latin typeface="Times New Roman" pitchFamily="18" charset="0"/>
                <a:cs typeface="Times New Roman" pitchFamily="18" charset="0"/>
              </a:rPr>
            </a:br>
            <a:r>
              <a:rPr lang="uk-UA" sz="3600" b="1" dirty="0" smtClean="0">
                <a:solidFill>
                  <a:srgbClr val="FF0000"/>
                </a:solidFill>
                <a:latin typeface="Times New Roman" pitchFamily="18" charset="0"/>
                <a:cs typeface="Times New Roman" pitchFamily="18" charset="0"/>
              </a:rPr>
              <a:t>переможемо у війні»</a:t>
            </a:r>
            <a:r>
              <a:rPr lang="uk-UA" sz="3600" b="1" dirty="0" smtClean="0">
                <a:latin typeface="Times New Roman" pitchFamily="18" charset="0"/>
                <a:cs typeface="Times New Roman" pitchFamily="18" charset="0"/>
              </a:rPr>
              <a:t/>
            </a:r>
            <a:br>
              <a:rPr lang="uk-UA" sz="3600" b="1" dirty="0" smtClean="0">
                <a:latin typeface="Times New Roman" pitchFamily="18" charset="0"/>
                <a:cs typeface="Times New Roman" pitchFamily="18" charset="0"/>
              </a:rPr>
            </a:br>
            <a:endParaRPr lang="uk-UA"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4305521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9144000" cy="6597352"/>
          </a:xfrm>
        </p:spPr>
        <p:txBody>
          <a:bodyPr anchor="t">
            <a:noAutofit/>
          </a:bodyPr>
          <a:lstStyle/>
          <a:p>
            <a:pPr algn="ctr"/>
            <a:r>
              <a:rPr lang="uk-UA" sz="3600" b="1" u="sng" dirty="0" smtClean="0">
                <a:solidFill>
                  <a:srgbClr val="FF0000"/>
                </a:solidFill>
                <a:effectLst/>
                <a:latin typeface="Times New Roman" pitchFamily="18" charset="0"/>
                <a:cs typeface="Times New Roman" pitchFamily="18" charset="0"/>
              </a:rPr>
              <a:t>Усе в один місяць та проти однієї людини</a:t>
            </a:r>
            <a:r>
              <a:rPr lang="ru-RU" sz="3600" b="1" dirty="0">
                <a:solidFill>
                  <a:srgbClr val="FF0000"/>
                </a:solidFill>
                <a:effectLst/>
                <a:latin typeface="Times New Roman" pitchFamily="18" charset="0"/>
                <a:cs typeface="Times New Roman" pitchFamily="18" charset="0"/>
              </a:rPr>
              <a:t/>
            </a:r>
            <a:br>
              <a:rPr lang="ru-RU" sz="3600" b="1" dirty="0">
                <a:solidFill>
                  <a:srgbClr val="FF0000"/>
                </a:solidFill>
                <a:effectLst/>
                <a:latin typeface="Times New Roman" pitchFamily="18" charset="0"/>
                <a:cs typeface="Times New Roman" pitchFamily="18" charset="0"/>
              </a:rPr>
            </a:br>
            <a:r>
              <a:rPr lang="uk-UA" sz="3600" b="1" dirty="0">
                <a:solidFill>
                  <a:srgbClr val="FF0000"/>
                </a:solidFill>
                <a:latin typeface="Times New Roman" pitchFamily="18" charset="0"/>
                <a:cs typeface="Times New Roman" pitchFamily="18" charset="0"/>
              </a:rPr>
              <a:t/>
            </a:r>
            <a:br>
              <a:rPr lang="uk-UA" sz="3600" b="1" dirty="0">
                <a:solidFill>
                  <a:srgbClr val="FF0000"/>
                </a:solidFill>
                <a:latin typeface="Times New Roman" pitchFamily="18" charset="0"/>
                <a:cs typeface="Times New Roman" pitchFamily="18" charset="0"/>
              </a:rPr>
            </a:br>
            <a:r>
              <a:rPr lang="uk-UA" sz="3600" b="1" dirty="0">
                <a:latin typeface="Times New Roman" pitchFamily="18" charset="0"/>
                <a:cs typeface="Times New Roman" pitchFamily="18" charset="0"/>
              </a:rPr>
              <a:t>Історично склалося, що українці виходили на акції протесту саме у двадцятих числах листопада. Крім цього, </a:t>
            </a:r>
            <a:r>
              <a:rPr lang="uk-UA" sz="3600" b="1" dirty="0">
                <a:solidFill>
                  <a:srgbClr val="FF6600"/>
                </a:solidFill>
                <a:latin typeface="Times New Roman" pitchFamily="18" charset="0"/>
                <a:cs typeface="Times New Roman" pitchFamily="18" charset="0"/>
              </a:rPr>
              <a:t>Помаранчева революція </a:t>
            </a:r>
            <a:r>
              <a:rPr lang="uk-UA" sz="3600" b="1" dirty="0">
                <a:latin typeface="Times New Roman" pitchFamily="18" charset="0"/>
                <a:cs typeface="Times New Roman" pitchFamily="18" charset="0"/>
              </a:rPr>
              <a:t>та Революція гідності починалися з невдоволення діями </a:t>
            </a:r>
            <a:r>
              <a:rPr lang="uk-UA" sz="3600" b="1" dirty="0" err="1" smtClean="0">
                <a:latin typeface="Times New Roman" pitchFamily="18" charset="0"/>
                <a:cs typeface="Times New Roman" pitchFamily="18" charset="0"/>
              </a:rPr>
              <a:t>віктора</a:t>
            </a:r>
            <a:r>
              <a:rPr lang="uk-UA" sz="3600" b="1" dirty="0" smtClean="0">
                <a:latin typeface="Times New Roman" pitchFamily="18" charset="0"/>
                <a:cs typeface="Times New Roman" pitchFamily="18" charset="0"/>
              </a:rPr>
              <a:t> </a:t>
            </a:r>
            <a:r>
              <a:rPr lang="uk-UA" sz="3600" b="1" dirty="0" err="1" smtClean="0">
                <a:latin typeface="Times New Roman" pitchFamily="18" charset="0"/>
                <a:cs typeface="Times New Roman" pitchFamily="18" charset="0"/>
              </a:rPr>
              <a:t>януковича</a:t>
            </a:r>
            <a:r>
              <a:rPr lang="uk-UA" sz="3600" b="1" dirty="0">
                <a:latin typeface="Times New Roman" pitchFamily="18" charset="0"/>
                <a:cs typeface="Times New Roman" pitchFamily="18" charset="0"/>
              </a:rPr>
              <a:t>. Так, у 2004 році українці вимагали повторних виборів, а у </a:t>
            </a:r>
            <a:r>
              <a:rPr lang="uk-UA" sz="3600" b="1" dirty="0" smtClean="0">
                <a:latin typeface="Times New Roman" pitchFamily="18" charset="0"/>
                <a:cs typeface="Times New Roman" pitchFamily="18" charset="0"/>
              </a:rPr>
              <a:t/>
            </a:r>
            <a:br>
              <a:rPr lang="uk-UA" sz="3600" b="1" dirty="0" smtClean="0">
                <a:latin typeface="Times New Roman" pitchFamily="18" charset="0"/>
                <a:cs typeface="Times New Roman" pitchFamily="18" charset="0"/>
              </a:rPr>
            </a:br>
            <a:r>
              <a:rPr lang="uk-UA" sz="3600" b="1" dirty="0" smtClean="0">
                <a:latin typeface="Times New Roman" pitchFamily="18" charset="0"/>
                <a:cs typeface="Times New Roman" pitchFamily="18" charset="0"/>
              </a:rPr>
              <a:t>2013-му </a:t>
            </a:r>
            <a:r>
              <a:rPr lang="uk-UA" sz="3600" b="1" dirty="0">
                <a:latin typeface="Times New Roman" pitchFamily="18" charset="0"/>
                <a:cs typeface="Times New Roman" pitchFamily="18" charset="0"/>
              </a:rPr>
              <a:t>– підтримати євроінтеграцію.</a:t>
            </a:r>
          </a:p>
        </p:txBody>
      </p:sp>
    </p:spTree>
    <p:extLst>
      <p:ext uri="{BB962C8B-B14F-4D97-AF65-F5344CB8AC3E}">
        <p14:creationId xmlns:p14="http://schemas.microsoft.com/office/powerpoint/2010/main" val="29650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2525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712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6741368"/>
          </a:xfrm>
        </p:spPr>
        <p:txBody>
          <a:bodyPr anchor="t">
            <a:noAutofit/>
          </a:bodyPr>
          <a:lstStyle/>
          <a:p>
            <a:pPr algn="ctr" fontAlgn="base"/>
            <a:r>
              <a:rPr lang="uk-UA" sz="4000" b="1" u="sng" dirty="0" smtClean="0">
                <a:solidFill>
                  <a:srgbClr val="FF6600"/>
                </a:solidFill>
                <a:latin typeface="Times New Roman" pitchFamily="18" charset="0"/>
                <a:cs typeface="Times New Roman" pitchFamily="18" charset="0"/>
              </a:rPr>
              <a:t>Історія Помаранчевої революції</a:t>
            </a:r>
            <a:r>
              <a:rPr lang="uk-UA" sz="3600" b="1" dirty="0" smtClean="0">
                <a:solidFill>
                  <a:srgbClr val="FF6600"/>
                </a:solidFill>
                <a:latin typeface="Times New Roman" pitchFamily="18" charset="0"/>
                <a:cs typeface="Times New Roman" pitchFamily="18" charset="0"/>
              </a:rPr>
              <a:t/>
            </a:r>
            <a:br>
              <a:rPr lang="uk-UA" sz="3600" b="1" dirty="0" smtClean="0">
                <a:solidFill>
                  <a:srgbClr val="FF6600"/>
                </a:solidFill>
                <a:latin typeface="Times New Roman" pitchFamily="18" charset="0"/>
                <a:cs typeface="Times New Roman" pitchFamily="18" charset="0"/>
              </a:rPr>
            </a:br>
            <a:r>
              <a:rPr lang="uk-UA" sz="3000" b="1" dirty="0" smtClean="0">
                <a:effectLst/>
                <a:latin typeface="Times New Roman" pitchFamily="18" charset="0"/>
                <a:cs typeface="Times New Roman" pitchFamily="18" charset="0"/>
              </a:rPr>
              <a:t>21 листопада 2004 року відбувся другий тур голосування на виборах Президента. Участь у ньому брали чинний  на той час прем'єр-міністр </a:t>
            </a:r>
            <a:r>
              <a:rPr lang="uk-UA" sz="3000" b="1" dirty="0" err="1" smtClean="0">
                <a:effectLst/>
                <a:latin typeface="Times New Roman" pitchFamily="18" charset="0"/>
                <a:cs typeface="Times New Roman" pitchFamily="18" charset="0"/>
              </a:rPr>
              <a:t>віктор</a:t>
            </a:r>
            <a:r>
              <a:rPr lang="uk-UA" sz="3000" b="1" dirty="0" smtClean="0">
                <a:effectLst/>
                <a:latin typeface="Times New Roman" pitchFamily="18" charset="0"/>
                <a:cs typeface="Times New Roman" pitchFamily="18" charset="0"/>
              </a:rPr>
              <a:t> </a:t>
            </a:r>
            <a:r>
              <a:rPr lang="uk-UA" sz="3000" b="1" dirty="0" err="1" smtClean="0">
                <a:effectLst/>
                <a:latin typeface="Times New Roman" pitchFamily="18" charset="0"/>
                <a:cs typeface="Times New Roman" pitchFamily="18" charset="0"/>
              </a:rPr>
              <a:t>янукович</a:t>
            </a:r>
            <a:r>
              <a:rPr lang="uk-UA" sz="3000" b="1" dirty="0" smtClean="0">
                <a:effectLst/>
                <a:latin typeface="Times New Roman" pitchFamily="18" charset="0"/>
                <a:cs typeface="Times New Roman" pitchFamily="18" charset="0"/>
              </a:rPr>
              <a:t> і кандидат від об’єднаної опозиції Віктор Ющенко. Вночі 22 листопада Центральна виборча комісія повідомила, що після підрахунку бюлетенів лідирує </a:t>
            </a:r>
            <a:r>
              <a:rPr lang="uk-UA" sz="3000" b="1" dirty="0" err="1" smtClean="0">
                <a:effectLst/>
                <a:latin typeface="Times New Roman" pitchFamily="18" charset="0"/>
                <a:cs typeface="Times New Roman" pitchFamily="18" charset="0"/>
              </a:rPr>
              <a:t>янукович</a:t>
            </a:r>
            <a:r>
              <a:rPr lang="uk-UA" sz="3000" b="1" dirty="0" smtClean="0">
                <a:effectLst/>
                <a:latin typeface="Times New Roman" pitchFamily="18" charset="0"/>
                <a:cs typeface="Times New Roman" pitchFamily="18" charset="0"/>
              </a:rPr>
              <a:t>. Ці дані відрізнялися від даних </a:t>
            </a:r>
            <a:r>
              <a:rPr lang="uk-UA" sz="3000" b="1" dirty="0" err="1" smtClean="0">
                <a:effectLst/>
                <a:latin typeface="Times New Roman" pitchFamily="18" charset="0"/>
                <a:cs typeface="Times New Roman" pitchFamily="18" charset="0"/>
              </a:rPr>
              <a:t>екзитполів</a:t>
            </a:r>
            <a:r>
              <a:rPr lang="uk-UA" sz="3000" b="1" dirty="0" smtClean="0">
                <a:effectLst/>
                <a:latin typeface="Times New Roman" pitchFamily="18" charset="0"/>
                <a:cs typeface="Times New Roman" pitchFamily="18" charset="0"/>
              </a:rPr>
              <a:t>, які відразу після закінчення голосування назвали переможцем Ющенка.</a:t>
            </a:r>
            <a:br>
              <a:rPr lang="uk-UA" sz="3000" b="1" dirty="0" smtClean="0">
                <a:effectLst/>
                <a:latin typeface="Times New Roman" pitchFamily="18" charset="0"/>
                <a:cs typeface="Times New Roman" pitchFamily="18" charset="0"/>
              </a:rPr>
            </a:br>
            <a:r>
              <a:rPr lang="uk-UA" sz="3000" b="1" dirty="0" smtClean="0">
                <a:effectLst/>
                <a:latin typeface="Times New Roman" pitchFamily="18" charset="0"/>
                <a:cs typeface="Times New Roman" pitchFamily="18" charset="0"/>
              </a:rPr>
              <a:t>Тоді Ющенко у ЦВК заявив, що не довіряє підрахункам Центрвиборчкому і закликав своїх прихильників вийти на Майдан Незалежності, </a:t>
            </a:r>
            <a:br>
              <a:rPr lang="uk-UA" sz="3000" b="1" dirty="0" smtClean="0">
                <a:effectLst/>
                <a:latin typeface="Times New Roman" pitchFamily="18" charset="0"/>
                <a:cs typeface="Times New Roman" pitchFamily="18" charset="0"/>
              </a:rPr>
            </a:br>
            <a:r>
              <a:rPr lang="uk-UA" sz="3000" b="1" dirty="0" smtClean="0">
                <a:effectLst/>
                <a:latin typeface="Times New Roman" pitchFamily="18" charset="0"/>
                <a:cs typeface="Times New Roman" pitchFamily="18" charset="0"/>
              </a:rPr>
              <a:t>щоб захистити підсумки голосування.</a:t>
            </a:r>
            <a:br>
              <a:rPr lang="uk-UA" sz="3000" b="1" dirty="0" smtClean="0">
                <a:effectLst/>
                <a:latin typeface="Times New Roman" pitchFamily="18" charset="0"/>
                <a:cs typeface="Times New Roman" pitchFamily="18" charset="0"/>
              </a:rPr>
            </a:br>
            <a:r>
              <a:rPr lang="uk-UA" sz="3000" b="1" dirty="0" smtClean="0">
                <a:solidFill>
                  <a:srgbClr val="FF6600"/>
                </a:solidFill>
                <a:latin typeface="Times New Roman" pitchFamily="18" charset="0"/>
                <a:cs typeface="Times New Roman" pitchFamily="18" charset="0"/>
              </a:rPr>
              <a:t/>
            </a:r>
            <a:br>
              <a:rPr lang="uk-UA" sz="3000" b="1" dirty="0" smtClean="0">
                <a:solidFill>
                  <a:srgbClr val="FF6600"/>
                </a:solidFill>
                <a:latin typeface="Times New Roman" pitchFamily="18" charset="0"/>
                <a:cs typeface="Times New Roman" pitchFamily="18" charset="0"/>
              </a:rPr>
            </a:br>
            <a:endParaRPr lang="uk-UA"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17249980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4077072"/>
          </a:xfrm>
        </p:spPr>
      </p:pic>
      <p:sp>
        <p:nvSpPr>
          <p:cNvPr id="3" name="Заголовок 2"/>
          <p:cNvSpPr>
            <a:spLocks noGrp="1"/>
          </p:cNvSpPr>
          <p:nvPr>
            <p:ph type="title"/>
          </p:nvPr>
        </p:nvSpPr>
        <p:spPr>
          <a:xfrm>
            <a:off x="0" y="4077072"/>
            <a:ext cx="9144000" cy="3096344"/>
          </a:xfrm>
          <a:ln>
            <a:solidFill>
              <a:schemeClr val="tx1"/>
            </a:solidFill>
          </a:ln>
        </p:spPr>
        <p:txBody>
          <a:bodyPr/>
          <a:lstStyle/>
          <a:p>
            <a:pPr algn="ct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a:solidFill>
                  <a:srgbClr val="FFFF00"/>
                </a:solidFill>
                <a:effectLst/>
                <a:latin typeface="Times New Roman" pitchFamily="18" charset="0"/>
                <a:cs typeface="Times New Roman" pitchFamily="18" charset="0"/>
              </a:rPr>
              <a:t/>
            </a:r>
            <a:br>
              <a:rPr lang="uk-UA" sz="3200" b="1" dirty="0">
                <a:solidFill>
                  <a:srgbClr val="FFFF00"/>
                </a:solidFill>
                <a:effectLst/>
                <a:latin typeface="Times New Roman" pitchFamily="18" charset="0"/>
                <a:cs typeface="Times New Roman" pitchFamily="18" charset="0"/>
              </a:rPr>
            </a:b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a:solidFill>
                  <a:srgbClr val="FFFF00"/>
                </a:solidFill>
                <a:effectLst/>
                <a:latin typeface="Times New Roman" pitchFamily="18" charset="0"/>
                <a:cs typeface="Times New Roman" pitchFamily="18" charset="0"/>
              </a:rPr>
              <a:t/>
            </a:r>
            <a:br>
              <a:rPr lang="uk-UA" sz="3200" b="1" dirty="0">
                <a:solidFill>
                  <a:srgbClr val="FFFF00"/>
                </a:solidFill>
                <a:effectLst/>
                <a:latin typeface="Times New Roman" pitchFamily="18" charset="0"/>
                <a:cs typeface="Times New Roman" pitchFamily="18" charset="0"/>
              </a:rPr>
            </a:b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a:solidFill>
                  <a:srgbClr val="FFFF00"/>
                </a:solidFill>
                <a:effectLst/>
                <a:latin typeface="Times New Roman" pitchFamily="18" charset="0"/>
                <a:cs typeface="Times New Roman" pitchFamily="18" charset="0"/>
              </a:rPr>
              <a:t/>
            </a:r>
            <a:br>
              <a:rPr lang="uk-UA" sz="3200" b="1" dirty="0">
                <a:solidFill>
                  <a:srgbClr val="FFFF00"/>
                </a:solidFill>
                <a:effectLst/>
                <a:latin typeface="Times New Roman" pitchFamily="18" charset="0"/>
                <a:cs typeface="Times New Roman" pitchFamily="18" charset="0"/>
              </a:rPr>
            </a:b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a:solidFill>
                  <a:srgbClr val="FFFF00"/>
                </a:solidFill>
                <a:effectLst/>
                <a:latin typeface="Times New Roman" pitchFamily="18" charset="0"/>
                <a:cs typeface="Times New Roman" pitchFamily="18" charset="0"/>
              </a:rPr>
              <a:t/>
            </a:r>
            <a:br>
              <a:rPr lang="uk-UA" sz="3200" b="1" dirty="0">
                <a:solidFill>
                  <a:srgbClr val="FFFF00"/>
                </a:solidFill>
                <a:effectLst/>
                <a:latin typeface="Times New Roman" pitchFamily="18" charset="0"/>
                <a:cs typeface="Times New Roman" pitchFamily="18" charset="0"/>
              </a:rPr>
            </a:b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a:solidFill>
                  <a:srgbClr val="FFFF00"/>
                </a:solidFill>
                <a:effectLst/>
                <a:latin typeface="Times New Roman" pitchFamily="18" charset="0"/>
                <a:cs typeface="Times New Roman" pitchFamily="18" charset="0"/>
              </a:rPr>
              <a:t/>
            </a:r>
            <a:br>
              <a:rPr lang="uk-UA" sz="3200" b="1" dirty="0">
                <a:solidFill>
                  <a:srgbClr val="FFFF00"/>
                </a:solidFill>
                <a:effectLst/>
                <a:latin typeface="Times New Roman" pitchFamily="18" charset="0"/>
                <a:cs typeface="Times New Roman" pitchFamily="18" charset="0"/>
              </a:rPr>
            </a:b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a:solidFill>
                  <a:srgbClr val="FFFF00"/>
                </a:solidFill>
                <a:effectLst/>
                <a:latin typeface="Times New Roman" pitchFamily="18" charset="0"/>
                <a:cs typeface="Times New Roman" pitchFamily="18" charset="0"/>
              </a:rPr>
              <a:t/>
            </a:r>
            <a:br>
              <a:rPr lang="uk-UA" sz="3200" b="1" dirty="0">
                <a:solidFill>
                  <a:srgbClr val="FFFF00"/>
                </a:solidFill>
                <a:effectLst/>
                <a:latin typeface="Times New Roman" pitchFamily="18" charset="0"/>
                <a:cs typeface="Times New Roman" pitchFamily="18" charset="0"/>
              </a:rPr>
            </a:b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a:solidFill>
                  <a:srgbClr val="FFFF00"/>
                </a:solidFill>
                <a:effectLst/>
                <a:latin typeface="Times New Roman" pitchFamily="18" charset="0"/>
                <a:cs typeface="Times New Roman" pitchFamily="18" charset="0"/>
              </a:rPr>
              <a:t/>
            </a:r>
            <a:br>
              <a:rPr lang="uk-UA" sz="3200" b="1" dirty="0">
                <a:solidFill>
                  <a:srgbClr val="FFFF00"/>
                </a:solidFill>
                <a:effectLst/>
                <a:latin typeface="Times New Roman" pitchFamily="18" charset="0"/>
                <a:cs typeface="Times New Roman" pitchFamily="18" charset="0"/>
              </a:rPr>
            </a:b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a:solidFill>
                  <a:srgbClr val="FFFF00"/>
                </a:solidFill>
                <a:effectLst/>
                <a:latin typeface="Times New Roman" pitchFamily="18" charset="0"/>
                <a:cs typeface="Times New Roman" pitchFamily="18" charset="0"/>
              </a:rPr>
              <a:t/>
            </a:r>
            <a:br>
              <a:rPr lang="uk-UA" sz="3200" b="1" dirty="0">
                <a:solidFill>
                  <a:srgbClr val="FFFF00"/>
                </a:solidFill>
                <a:effectLst/>
                <a:latin typeface="Times New Roman" pitchFamily="18" charset="0"/>
                <a:cs typeface="Times New Roman" pitchFamily="18" charset="0"/>
              </a:rPr>
            </a:b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a:solidFill>
                  <a:srgbClr val="FFFF00"/>
                </a:solidFill>
                <a:effectLst/>
                <a:latin typeface="Times New Roman" pitchFamily="18" charset="0"/>
                <a:cs typeface="Times New Roman" pitchFamily="18" charset="0"/>
              </a:rPr>
              <a:t/>
            </a:r>
            <a:br>
              <a:rPr lang="uk-UA" sz="3200" b="1" dirty="0">
                <a:solidFill>
                  <a:srgbClr val="FFFF00"/>
                </a:solidFill>
                <a:effectLst/>
                <a:latin typeface="Times New Roman" pitchFamily="18" charset="0"/>
                <a:cs typeface="Times New Roman" pitchFamily="18" charset="0"/>
              </a:rPr>
            </a:b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a:solidFill>
                  <a:srgbClr val="FFFF00"/>
                </a:solidFill>
                <a:effectLst/>
                <a:latin typeface="Times New Roman" pitchFamily="18" charset="0"/>
                <a:cs typeface="Times New Roman" pitchFamily="18" charset="0"/>
              </a:rPr>
              <a:t/>
            </a:r>
            <a:br>
              <a:rPr lang="uk-UA" sz="3200" b="1" dirty="0">
                <a:solidFill>
                  <a:srgbClr val="FFFF00"/>
                </a:solidFill>
                <a:effectLst/>
                <a:latin typeface="Times New Roman" pitchFamily="18" charset="0"/>
                <a:cs typeface="Times New Roman" pitchFamily="18" charset="0"/>
              </a:rPr>
            </a:b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a:solidFill>
                  <a:srgbClr val="FFFF00"/>
                </a:solidFill>
                <a:effectLst/>
                <a:latin typeface="Times New Roman" pitchFamily="18" charset="0"/>
                <a:cs typeface="Times New Roman" pitchFamily="18" charset="0"/>
              </a:rPr>
              <a:t/>
            </a:r>
            <a:br>
              <a:rPr lang="uk-UA" sz="3200" b="1" dirty="0">
                <a:solidFill>
                  <a:srgbClr val="FFFF00"/>
                </a:solidFill>
                <a:effectLst/>
                <a:latin typeface="Times New Roman" pitchFamily="18" charset="0"/>
                <a:cs typeface="Times New Roman" pitchFamily="18" charset="0"/>
              </a:rPr>
            </a:b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a:solidFill>
                  <a:srgbClr val="FFFF00"/>
                </a:solidFill>
                <a:effectLst/>
                <a:latin typeface="Times New Roman" pitchFamily="18" charset="0"/>
                <a:cs typeface="Times New Roman" pitchFamily="18" charset="0"/>
              </a:rPr>
              <a:t/>
            </a:r>
            <a:br>
              <a:rPr lang="uk-UA" sz="3200" b="1" dirty="0">
                <a:solidFill>
                  <a:srgbClr val="FFFF00"/>
                </a:solidFill>
                <a:effectLst/>
                <a:latin typeface="Times New Roman" pitchFamily="18" charset="0"/>
                <a:cs typeface="Times New Roman" pitchFamily="18" charset="0"/>
              </a:rPr>
            </a:b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a:solidFill>
                  <a:srgbClr val="FFFF00"/>
                </a:solidFill>
                <a:effectLst/>
                <a:latin typeface="Times New Roman" pitchFamily="18" charset="0"/>
                <a:cs typeface="Times New Roman" pitchFamily="18" charset="0"/>
              </a:rPr>
              <a:t/>
            </a:r>
            <a:br>
              <a:rPr lang="uk-UA" sz="3200" b="1" dirty="0">
                <a:solidFill>
                  <a:srgbClr val="FFFF00"/>
                </a:solidFill>
                <a:effectLst/>
                <a:latin typeface="Times New Roman" pitchFamily="18" charset="0"/>
                <a:cs typeface="Times New Roman" pitchFamily="18" charset="0"/>
              </a:rPr>
            </a:br>
            <a:r>
              <a:rPr lang="uk-UA" sz="3200" b="1" dirty="0" smtClean="0">
                <a:solidFill>
                  <a:srgbClr val="FFFF00"/>
                </a:solidFill>
                <a:effectLst/>
                <a:latin typeface="Times New Roman" pitchFamily="18" charset="0"/>
                <a:cs typeface="Times New Roman" pitchFamily="18" charset="0"/>
              </a:rPr>
              <a:t/>
            </a:r>
            <a:br>
              <a:rPr lang="uk-UA" sz="3200" b="1" dirty="0" smtClean="0">
                <a:solidFill>
                  <a:srgbClr val="FFFF00"/>
                </a:solidFill>
                <a:effectLst/>
                <a:latin typeface="Times New Roman" pitchFamily="18" charset="0"/>
                <a:cs typeface="Times New Roman" pitchFamily="18" charset="0"/>
              </a:rPr>
            </a:br>
            <a:r>
              <a:rPr lang="uk-UA" sz="3200" b="1" dirty="0">
                <a:solidFill>
                  <a:srgbClr val="FFFF00"/>
                </a:solidFill>
                <a:effectLst/>
                <a:latin typeface="Times New Roman" pitchFamily="18" charset="0"/>
                <a:cs typeface="Times New Roman" pitchFamily="18" charset="0"/>
              </a:rPr>
              <a:t/>
            </a:r>
            <a:br>
              <a:rPr lang="uk-UA" sz="3200" b="1" dirty="0">
                <a:solidFill>
                  <a:srgbClr val="FFFF00"/>
                </a:solidFill>
                <a:effectLst/>
                <a:latin typeface="Times New Roman" pitchFamily="18" charset="0"/>
                <a:cs typeface="Times New Roman" pitchFamily="18" charset="0"/>
              </a:rPr>
            </a:br>
            <a:r>
              <a:rPr lang="uk-UA" sz="2500" b="1" dirty="0" smtClean="0">
                <a:ln>
                  <a:solidFill>
                    <a:srgbClr val="FF9933"/>
                  </a:solidFill>
                </a:ln>
                <a:effectLst/>
                <a:latin typeface="Times New Roman" pitchFamily="18" charset="0"/>
                <a:cs typeface="Times New Roman" pitchFamily="18" charset="0"/>
              </a:rPr>
              <a:t>23 листопада 2004 року, через два дні після другого туру президентських виборів, у містах Західної України, Києві й ряді інших міст і обласних центрів почалися масові мітинги  в підтримку кандидата від опозиції. Основною ареною народного невдоволення став Майдан Незалежності, де зібралося, за різними оцінками, від 100 до 500 тисяч  протестувальників з усієї країни</a:t>
            </a:r>
            <a:r>
              <a:rPr lang="uk-UA" sz="2800" b="1" dirty="0" smtClean="0">
                <a:ln>
                  <a:solidFill>
                    <a:srgbClr val="FF9933"/>
                  </a:solidFill>
                </a:ln>
                <a:effectLst/>
                <a:latin typeface="Times New Roman" pitchFamily="18" charset="0"/>
                <a:cs typeface="Times New Roman" pitchFamily="18" charset="0"/>
              </a:rPr>
              <a:t>.</a:t>
            </a:r>
            <a:r>
              <a:rPr lang="ru-RU" sz="2000" dirty="0">
                <a:effectLst/>
                <a:latin typeface="Times New Roman" pitchFamily="18" charset="0"/>
                <a:cs typeface="Times New Roman" pitchFamily="18" charset="0"/>
              </a:rPr>
              <a:t/>
            </a:r>
            <a:br>
              <a:rPr lang="ru-RU" sz="2000" dirty="0">
                <a:effectLst/>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9332853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6741368"/>
          </a:xfrm>
        </p:spPr>
        <p:txBody>
          <a:bodyPr anchor="t">
            <a:noAutofit/>
          </a:bodyPr>
          <a:lstStyle/>
          <a:p>
            <a:pPr algn="ctr"/>
            <a:r>
              <a:rPr lang="uk-UA" sz="3600" b="1" dirty="0" smtClean="0">
                <a:effectLst/>
                <a:latin typeface="Times New Roman" pitchFamily="18" charset="0"/>
                <a:cs typeface="Times New Roman" pitchFamily="18" charset="0"/>
              </a:rPr>
              <a:t>25 листопада Верховний Суд України заборонив друкувати офіційні результати виборів, а 27 листопада Верховна Рада України визнала результати виборів недійсними і оголосила недовіру ЦВК.</a:t>
            </a:r>
            <a:br>
              <a:rPr lang="uk-UA" sz="3600" b="1" dirty="0" smtClean="0">
                <a:effectLst/>
                <a:latin typeface="Times New Roman" pitchFamily="18" charset="0"/>
                <a:cs typeface="Times New Roman" pitchFamily="18" charset="0"/>
              </a:rPr>
            </a:br>
            <a:r>
              <a:rPr lang="uk-UA" sz="3600" b="1" dirty="0" smtClean="0">
                <a:effectLst/>
                <a:latin typeface="Times New Roman" pitchFamily="18" charset="0"/>
                <a:cs typeface="Times New Roman" pitchFamily="18" charset="0"/>
              </a:rPr>
              <a:t>У ході повторного голосування, проведеного 26 грудня 2004 року, з результатом 51,99% переміг </a:t>
            </a:r>
            <a:br>
              <a:rPr lang="uk-UA" sz="3600" b="1" dirty="0" smtClean="0">
                <a:effectLst/>
                <a:latin typeface="Times New Roman" pitchFamily="18" charset="0"/>
                <a:cs typeface="Times New Roman" pitchFamily="18" charset="0"/>
              </a:rPr>
            </a:br>
            <a:r>
              <a:rPr lang="uk-UA" sz="3600" b="1" dirty="0" smtClean="0">
                <a:solidFill>
                  <a:srgbClr val="FF6600"/>
                </a:solidFill>
                <a:effectLst/>
                <a:latin typeface="Times New Roman" pitchFamily="18" charset="0"/>
                <a:cs typeface="Times New Roman" pitchFamily="18" charset="0"/>
              </a:rPr>
              <a:t>Віктор </a:t>
            </a:r>
            <a:r>
              <a:rPr lang="ru-RU" sz="3600" b="1" dirty="0" smtClean="0">
                <a:solidFill>
                  <a:srgbClr val="FF6600"/>
                </a:solidFill>
                <a:effectLst/>
                <a:latin typeface="Times New Roman" pitchFamily="18" charset="0"/>
                <a:cs typeface="Times New Roman" pitchFamily="18" charset="0"/>
              </a:rPr>
              <a:t>Ющенко, </a:t>
            </a:r>
            <a:br>
              <a:rPr lang="ru-RU" sz="3600" b="1" dirty="0" smtClean="0">
                <a:solidFill>
                  <a:srgbClr val="FF6600"/>
                </a:solidFill>
                <a:effectLst/>
                <a:latin typeface="Times New Roman" pitchFamily="18" charset="0"/>
                <a:cs typeface="Times New Roman" pitchFamily="18" charset="0"/>
              </a:rPr>
            </a:br>
            <a:r>
              <a:rPr lang="uk-UA" sz="3600" b="1" dirty="0" smtClean="0">
                <a:effectLst/>
                <a:latin typeface="Times New Roman" pitchFamily="18" charset="0"/>
                <a:cs typeface="Times New Roman" pitchFamily="18" charset="0"/>
              </a:rPr>
              <a:t>котрий 23 січня 2005 року офіційно склав присягу та заступив на посаду </a:t>
            </a:r>
            <a:br>
              <a:rPr lang="uk-UA" sz="3600" b="1" dirty="0" smtClean="0">
                <a:effectLst/>
                <a:latin typeface="Times New Roman" pitchFamily="18" charset="0"/>
                <a:cs typeface="Times New Roman" pitchFamily="18" charset="0"/>
              </a:rPr>
            </a:br>
            <a:r>
              <a:rPr lang="uk-UA" sz="3600" b="1" dirty="0" smtClean="0">
                <a:effectLst/>
                <a:latin typeface="Times New Roman" pitchFamily="18" charset="0"/>
                <a:cs typeface="Times New Roman" pitchFamily="18" charset="0"/>
              </a:rPr>
              <a:t>Президента України.</a:t>
            </a:r>
            <a:r>
              <a:rPr lang="ru-RU" sz="3600" b="1" dirty="0" smtClean="0">
                <a:solidFill>
                  <a:srgbClr val="FF6600"/>
                </a:solidFill>
                <a:effectLst/>
                <a:latin typeface="Times New Roman" pitchFamily="18" charset="0"/>
                <a:cs typeface="Times New Roman" pitchFamily="18" charset="0"/>
              </a:rPr>
              <a:t/>
            </a:r>
            <a:br>
              <a:rPr lang="ru-RU" sz="3600" b="1" dirty="0" smtClean="0">
                <a:solidFill>
                  <a:srgbClr val="FF6600"/>
                </a:solidFill>
                <a:effectLst/>
                <a:latin typeface="Times New Roman" pitchFamily="18" charset="0"/>
                <a:cs typeface="Times New Roman" pitchFamily="18" charset="0"/>
              </a:rPr>
            </a:br>
            <a:r>
              <a:rPr lang="uk-UA" sz="3600" dirty="0" smtClean="0">
                <a:effectLst/>
              </a:rPr>
              <a:t/>
            </a:r>
            <a:br>
              <a:rPr lang="uk-UA" sz="3600" dirty="0" smtClean="0">
                <a:effectLst/>
              </a:rPr>
            </a:br>
            <a:r>
              <a:rPr lang="uk-UA" sz="3600" b="1" dirty="0" smtClean="0">
                <a:latin typeface="Times New Roman" pitchFamily="18" charset="0"/>
                <a:cs typeface="Times New Roman" pitchFamily="18" charset="0"/>
              </a:rPr>
              <a:t/>
            </a:r>
            <a:br>
              <a:rPr lang="uk-UA" sz="3600" b="1" dirty="0" smtClean="0">
                <a:latin typeface="Times New Roman" pitchFamily="18" charset="0"/>
                <a:cs typeface="Times New Roman" pitchFamily="18" charset="0"/>
              </a:rPr>
            </a:br>
            <a:endParaRPr lang="uk-UA"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35134202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Помаранчева революція - 100 знакових подій в історії України | Факти IC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greenjolly-razom-nas-bagato.mp3">
            <a:hlinkClick r:id="" action="ppaction://media"/>
          </p:cNvPr>
          <p:cNvPicPr>
            <a:picLocks noChangeAspect="1"/>
          </p:cNvPicPr>
          <p:nvPr>
            <a:audioFile r:link="rId1"/>
            <p:extLst>
              <p:ext uri="{DAA4B4D4-6D71-4841-9C94-3DE7FCFB9230}">
                <p14:media xmlns:p14="http://schemas.microsoft.com/office/powerpoint/2010/main" r:embed="rId2">
                  <p14:trim st="9402.1464" end="82867.1431"/>
                </p14:media>
              </p:ext>
            </p:extLst>
          </p:nvPr>
        </p:nvPicPr>
        <p:blipFill>
          <a:blip r:embed="rId5"/>
          <a:stretch>
            <a:fillRect/>
          </a:stretch>
        </p:blipFill>
        <p:spPr>
          <a:xfrm>
            <a:off x="7102330" y="5633748"/>
            <a:ext cx="609600" cy="609600"/>
          </a:xfrm>
          <a:prstGeom prst="rect">
            <a:avLst/>
          </a:prstGeom>
        </p:spPr>
      </p:pic>
    </p:spTree>
    <p:extLst>
      <p:ext uri="{BB962C8B-B14F-4D97-AF65-F5344CB8AC3E}">
        <p14:creationId xmlns:p14="http://schemas.microsoft.com/office/powerpoint/2010/main" val="175199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Революція Гідності і цінностей: як Євромайдан змінив Україну. ВІДЕО |  Історична правд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14926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164</TotalTime>
  <Words>146</Words>
  <Application>Microsoft Office PowerPoint</Application>
  <PresentationFormat>Экран (4:3)</PresentationFormat>
  <Paragraphs>12</Paragraphs>
  <Slides>16</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Базовая</vt:lpstr>
      <vt:lpstr>Презентация PowerPoint</vt:lpstr>
      <vt:lpstr> Сьогодні, 21 листопада 2022 року,  Україна відзначає 8 річницю  Дня Гідності та Свободи – одного  із знакових офіційних свят, встановленого  на честь двох революцій, які відбулися  в Україні у 2004 та 2013 роках. В цьому році цей день проходить  під гаслом «Вистояли на Майдані –  переможемо у війні» </vt:lpstr>
      <vt:lpstr>Усе в один місяць та проти однієї людини  Історично склалося, що українці виходили на акції протесту саме у двадцятих числах листопада. Крім цього, Помаранчева революція та Революція гідності починалися з невдоволення діями віктора януковича. Так, у 2004 році українці вимагали повторних виборів, а у  2013-му – підтримати євроінтеграцію.</vt:lpstr>
      <vt:lpstr>Презентация PowerPoint</vt:lpstr>
      <vt:lpstr>Історія Помаранчевої революції 21 листопада 2004 року відбувся другий тур голосування на виборах Президента. Участь у ньому брали чинний  на той час прем'єр-міністр віктор янукович і кандидат від об’єднаної опозиції Віктор Ющенко. Вночі 22 листопада Центральна виборча комісія повідомила, що після підрахунку бюлетенів лідирує янукович. Ці дані відрізнялися від даних екзитполів, які відразу після закінчення голосування назвали переможцем Ющенка. Тоді Ющенко у ЦВК заявив, що не довіряє підрахункам Центрвиборчкому і закликав своїх прихильників вийти на Майдан Незалежності,  щоб захистити підсумки голосування.  </vt:lpstr>
      <vt:lpstr>                               23 листопада 2004 року, через два дні після другого туру президентських виборів, у містах Західної України, Києві й ряді інших міст і обласних центрів почалися масові мітинги  в підтримку кандидата від опозиції. Основною ареною народного невдоволення став Майдан Незалежності, де зібралося, за різними оцінками, від 100 до 500 тисяч  протестувальників з усієї країни. </vt:lpstr>
      <vt:lpstr>25 листопада Верховний Суд України заборонив друкувати офіційні результати виборів, а 27 листопада Верховна Рада України визнала результати виборів недійсними і оголосила недовіру ЦВК. У ході повторного голосування, проведеного 26 грудня 2004 року, з результатом 51,99% переміг  Віктор Ющенко,  котрий 23 січня 2005 року офіційно склав присягу та заступив на посаду  Президента України.   </vt:lpstr>
      <vt:lpstr>Презентация PowerPoint</vt:lpstr>
      <vt:lpstr>Презентация PowerPoint</vt:lpstr>
      <vt:lpstr>Презентация PowerPoint</vt:lpstr>
      <vt:lpstr>21 листопада 2013 року уряд миколи азарова виступив із заявою про відмову від підписання угоди про асоціацію з Європейським Союзом. Причиною такого рішення назвали нібито невраховані наслідки від санкцій з боку росії. Ввечері цього ж дня розпочалися перші акції протестів. Спочатку українці організовувалися  на протест через соціальні мережі в Києві.  З другої половини 22 листопада кількість людей  на мітингу стала зростати і вже до 24 листопада  на Майдані зібралося близько ста тисяч протестувальників.   </vt:lpstr>
      <vt:lpstr>Презентация PowerPoint</vt:lpstr>
      <vt:lpstr> Після трьох місяців мітингів і жорстоких боїв у центрі Києва з понад сотнею вбитих та тисячами поранених за кілька днів, у ніч на 22 лютого 2014 року тодішній Президент янукович втік з України. А після цього розпочалася військова агресія росії, яка супроводжувалася анексією Криму  та окупацією окремих територій Донецької і Луганської областей. </vt:lpstr>
      <vt:lpstr>Попри те, що День гідності та свободи має статус державного свята, він не є офіційним вихідним. У цей день до пам’ятників загиблим учасникам Революції Гідності приносять квіти у  пам’ять про Небесну сотню.</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Boiko</dc:creator>
  <cp:lastModifiedBy>Boiko</cp:lastModifiedBy>
  <cp:revision>41</cp:revision>
  <dcterms:created xsi:type="dcterms:W3CDTF">2022-11-20T20:36:26Z</dcterms:created>
  <dcterms:modified xsi:type="dcterms:W3CDTF">2022-11-20T23:26:45Z</dcterms:modified>
</cp:coreProperties>
</file>