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0"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22774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4EA6D9A-FB42-48B2-B11B-DF3F22E36EE9}" type="datetimeFigureOut">
              <a:rPr lang="uk-UA" smtClean="0"/>
              <a:t>27.09.2023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99117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953649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0200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1428643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4"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133347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4"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138426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3617041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311795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1768862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88078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4EA6D9A-FB42-48B2-B11B-DF3F22E36EE9}" type="datetimeFigureOut">
              <a:rPr lang="uk-UA" smtClean="0"/>
              <a:t>27.09.2023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2873259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4EA6D9A-FB42-48B2-B11B-DF3F22E36EE9}" type="datetimeFigureOut">
              <a:rPr lang="uk-UA" smtClean="0"/>
              <a:t>27.09.2023</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474109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3"/>
          <p:cNvSpPr>
            <a:spLocks noGrp="1"/>
          </p:cNvSpPr>
          <p:nvPr>
            <p:ph type="ftr" sz="quarter" idx="11"/>
          </p:nvPr>
        </p:nvSpPr>
        <p:spPr/>
        <p:txBody>
          <a:bodyPr/>
          <a:lstStyle/>
          <a:p>
            <a:endParaRPr lang="uk-UA"/>
          </a:p>
        </p:txBody>
      </p:sp>
      <p:sp>
        <p:nvSpPr>
          <p:cNvPr id="6" name="Slide Number Placeholder 4"/>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237702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2"/>
          <p:cNvSpPr>
            <a:spLocks noGrp="1"/>
          </p:cNvSpPr>
          <p:nvPr>
            <p:ph type="ftr" sz="quarter" idx="11"/>
          </p:nvPr>
        </p:nvSpPr>
        <p:spPr/>
        <p:txBody>
          <a:bodyPr/>
          <a:lstStyle/>
          <a:p>
            <a:endParaRPr lang="uk-UA"/>
          </a:p>
        </p:txBody>
      </p:sp>
      <p:sp>
        <p:nvSpPr>
          <p:cNvPr id="6" name="Slide Number Placeholder 3"/>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3442366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94EA6D9A-FB42-48B2-B11B-DF3F22E36EE9}" type="datetimeFigureOut">
              <a:rPr lang="uk-UA" smtClean="0"/>
              <a:t>27.09.2023</a:t>
            </a:fld>
            <a:endParaRPr lang="uk-UA"/>
          </a:p>
        </p:txBody>
      </p:sp>
      <p:sp>
        <p:nvSpPr>
          <p:cNvPr id="5" name="Footer Placeholder 5"/>
          <p:cNvSpPr>
            <a:spLocks noGrp="1"/>
          </p:cNvSpPr>
          <p:nvPr>
            <p:ph type="ftr" sz="quarter" idx="11"/>
          </p:nvPr>
        </p:nvSpPr>
        <p:spPr/>
        <p:txBody>
          <a:bodyPr/>
          <a:lstStyle/>
          <a:p>
            <a:endParaRPr lang="uk-UA"/>
          </a:p>
        </p:txBody>
      </p:sp>
      <p:sp>
        <p:nvSpPr>
          <p:cNvPr id="6" name="Slide Number Placeholder 6"/>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670784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4EA6D9A-FB42-48B2-B11B-DF3F22E36EE9}" type="datetimeFigureOut">
              <a:rPr lang="uk-UA" smtClean="0"/>
              <a:t>27.09.2023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5EC3332-0693-4EDC-9CD4-D52D7C73FDE8}" type="slidenum">
              <a:rPr lang="uk-UA" smtClean="0"/>
              <a:t>‹#›</a:t>
            </a:fld>
            <a:endParaRPr lang="uk-UA"/>
          </a:p>
        </p:txBody>
      </p:sp>
    </p:spTree>
    <p:extLst>
      <p:ext uri="{BB962C8B-B14F-4D97-AF65-F5344CB8AC3E}">
        <p14:creationId xmlns:p14="http://schemas.microsoft.com/office/powerpoint/2010/main" val="3210408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4EA6D9A-FB42-48B2-B11B-DF3F22E36EE9}" type="datetimeFigureOut">
              <a:rPr lang="uk-UA" smtClean="0"/>
              <a:t>27.09.2023</a:t>
            </a:fld>
            <a:endParaRPr lang="uk-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uk-UA"/>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5EC3332-0693-4EDC-9CD4-D52D7C73FDE8}" type="slidenum">
              <a:rPr lang="uk-UA" smtClean="0"/>
              <a:t>‹#›</a:t>
            </a:fld>
            <a:endParaRPr lang="uk-UA"/>
          </a:p>
        </p:txBody>
      </p:sp>
    </p:spTree>
    <p:extLst>
      <p:ext uri="{BB962C8B-B14F-4D97-AF65-F5344CB8AC3E}">
        <p14:creationId xmlns:p14="http://schemas.microsoft.com/office/powerpoint/2010/main" val="17740211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uahistory.co/book/hell-242-history-of-courage-brotherhood-and-self-sacrifice/1.ph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chtyvo.org.ua/authors/Kokotiukha_Andrii/Chervony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1059;&#1082;&#1088;&#1072;&#1111;&#1085;&#1089;&#1100;&#1082;&#1110;%20&#1078;&#1091;&#1088;&#1085;&#1072;&#1083;&#1110;&#1089;&#1090;&#1082;&#1080;%20&#1044;&#1072;&#1088;&#8217;&#1103;%20&#1041;&#1091;&#1088;&#1072;%20&#1090;&#1072;%20&#1028;&#1074;&#1075;&#1077;&#1085;&#1110;&#1103;%20&#1055;&#1086;&#1076;&#1086;&#1073;&#1085;&#1072;%20&#1087;&#1110;&#1089;&#1083;&#1103;%2024%20&#1083;&#1102;&#1090;&#1086;&#1075;&#1086;%20&#1087;&#1086;&#1095;&#1072;&#1083;&#1080;%20&#1074;&#1077;&#1089;&#1090;&#1080;%20&#1074;&#1083;&#1072;&#1089;&#1085;&#1080;&#1081;%20&#1097;&#1086;&#1076;&#1077;&#1085;&#1085;&#1080;&#1082;%20&#1074;&#1110;&#1081;&#1085;&#1080;%20&#1090;&#1072;%20&#1079;&#1073;&#1080;&#1088;&#1072;&#1090;&#1080;%20&#1089;&#1087;&#1086;&#1075;&#1072;&#1076;&#1080;%20&#1083;&#1102;&#1076;&#1077;&#1081;.%20&#1055;&#1077;&#1088;&#1096;&#1110;%20&#1076;&#1085;&#1110;%20&#1088;&#1086;&#1089;&#1110;&#1081;&#1089;&#1100;&#1082;&#1086;&#1075;&#1086;%20&#1074;&#1090;&#1086;&#1088;&#1075;&#1085;&#1077;&#1085;&#1085;&#1103;%20&#1074;&#1080;&#1103;&#1074;&#1080;&#1083;&#1080;&#1089;&#1103;%20&#1085;&#1072;&#1081;&#1076;&#1088;&#1072;&#1084;&#1072;&#1090;&#1080;&#1095;&#1085;&#1110;&#1096;&#1080;&#1084;&#1080;,%20&#1072;&#1076;&#1078;&#1077;%20&#1084;&#1072;&#1081;&#1078;&#1077;%20&#1085;&#1110;&#1093;&#1090;&#1086;%20&#1085;&#1077;%20&#1073;&#1091;&#1074;%20&#1076;&#1086;%20&#1085;&#1100;&#1086;&#1075;&#1086;%20&#1075;&#1086;&#1090;&#1086;&#1074;&#1080;&#1081;,%20&#1090;&#1086;&#1078;%20&#1073;&#1072;&#1075;&#1072;&#1090;&#1086;%20&#1083;&#1102;&#1076;&#1077;&#1081;%20&#1086;&#1087;&#1080;&#1085;&#1080;&#1083;&#1080;&#1089;&#1103;%20&#1074;%20&#1079;&#1086;&#1085;&#1110;%20&#1073;&#1086;&#1081;&#1086;&#1074;&#1080;&#1093;%20&#1076;&#1110;&#108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59308"/>
            <a:ext cx="9144000" cy="2387600"/>
          </a:xfrm>
        </p:spPr>
        <p:txBody>
          <a:bodyPr/>
          <a:lstStyle/>
          <a:p>
            <a:endParaRPr lang="uk-UA" dirty="0"/>
          </a:p>
        </p:txBody>
      </p:sp>
      <p:sp>
        <p:nvSpPr>
          <p:cNvPr id="3" name="Подзаголовок 2"/>
          <p:cNvSpPr>
            <a:spLocks noGrp="1"/>
          </p:cNvSpPr>
          <p:nvPr>
            <p:ph type="subTitle" idx="1"/>
          </p:nvPr>
        </p:nvSpPr>
        <p:spPr>
          <a:xfrm>
            <a:off x="1524000" y="3620511"/>
            <a:ext cx="9144000" cy="2401598"/>
          </a:xfrm>
        </p:spPr>
        <p:txBody>
          <a:bodyPr>
            <a:normAutofit/>
          </a:bodyPr>
          <a:lstStyle/>
          <a:p>
            <a:r>
              <a:rPr lang="uk-UA" dirty="0" smtClean="0"/>
              <a:t>Віртуальна книжкова виставка до</a:t>
            </a:r>
          </a:p>
          <a:p>
            <a:r>
              <a:rPr lang="uk-UA" dirty="0" smtClean="0"/>
              <a:t>Дня захисників та захисниць України</a:t>
            </a:r>
          </a:p>
          <a:p>
            <a:endParaRPr lang="uk-UA" dirty="0" smtClean="0"/>
          </a:p>
          <a:p>
            <a:r>
              <a:rPr lang="uk-UA" sz="1400" dirty="0" smtClean="0"/>
              <a:t>Бібліотека </a:t>
            </a:r>
            <a:r>
              <a:rPr lang="uk-UA" sz="1400" dirty="0" err="1" smtClean="0"/>
              <a:t>П’ятигірського</a:t>
            </a:r>
            <a:r>
              <a:rPr lang="uk-UA" sz="1400" dirty="0" smtClean="0"/>
              <a:t> ліцею</a:t>
            </a:r>
          </a:p>
          <a:p>
            <a:r>
              <a:rPr lang="uk-UA" sz="1400" dirty="0" smtClean="0"/>
              <a:t>Донецької селищної ради Ізюмського району Харківської області</a:t>
            </a:r>
          </a:p>
          <a:p>
            <a:r>
              <a:rPr lang="uk-UA" sz="1400" dirty="0" smtClean="0"/>
              <a:t>2023</a:t>
            </a:r>
            <a:endParaRPr lang="uk-UA" sz="1400" dirty="0"/>
          </a:p>
        </p:txBody>
      </p:sp>
      <p:sp>
        <p:nvSpPr>
          <p:cNvPr id="4" name="Прямоугольник 3"/>
          <p:cNvSpPr/>
          <p:nvPr/>
        </p:nvSpPr>
        <p:spPr>
          <a:xfrm>
            <a:off x="858982" y="513203"/>
            <a:ext cx="10520218" cy="3046988"/>
          </a:xfrm>
          <a:prstGeom prst="rect">
            <a:avLst/>
          </a:prstGeom>
          <a:noFill/>
          <a:ln>
            <a:solidFill>
              <a:srgbClr val="C00000"/>
            </a:solidFill>
          </a:ln>
        </p:spPr>
        <p:txBody>
          <a:bodyPr wrap="square" lIns="91440" tIns="45720" rIns="91440" bIns="45720">
            <a:spAutoFit/>
          </a:bodyPr>
          <a:lstStyle/>
          <a:p>
            <a:pPr algn="ctr"/>
            <a:r>
              <a:rPr lang="ru-RU" sz="9600" b="1" cap="none" spc="0" dirty="0" smtClean="0">
                <a:ln w="22225">
                  <a:solidFill>
                    <a:schemeClr val="accent2"/>
                  </a:solidFill>
                  <a:prstDash val="solid"/>
                </a:ln>
                <a:solidFill>
                  <a:schemeClr val="accent2">
                    <a:lumMod val="40000"/>
                    <a:lumOff val="60000"/>
                  </a:schemeClr>
                </a:solidFill>
                <a:effectLst/>
              </a:rPr>
              <a:t>Слава </a:t>
            </a:r>
            <a:r>
              <a:rPr lang="ru-RU" sz="9600" b="1" cap="none" spc="0" dirty="0" err="1" smtClean="0">
                <a:ln w="22225">
                  <a:solidFill>
                    <a:schemeClr val="accent2"/>
                  </a:solidFill>
                  <a:prstDash val="solid"/>
                </a:ln>
                <a:solidFill>
                  <a:schemeClr val="accent2">
                    <a:lumMod val="40000"/>
                    <a:lumOff val="60000"/>
                  </a:schemeClr>
                </a:solidFill>
                <a:effectLst/>
              </a:rPr>
              <a:t>нескореним</a:t>
            </a:r>
            <a:endParaRPr lang="ru-RU" sz="9600" b="1" cap="none" spc="0" dirty="0">
              <a:ln w="22225">
                <a:solidFill>
                  <a:schemeClr val="accent2"/>
                </a:solidFill>
                <a:prstDash val="solid"/>
              </a:ln>
              <a:solidFill>
                <a:schemeClr val="accent2">
                  <a:lumMod val="40000"/>
                  <a:lumOff val="60000"/>
                </a:schemeClr>
              </a:solidFill>
              <a:effectLst/>
            </a:endParaRPr>
          </a:p>
        </p:txBody>
      </p:sp>
      <p:pic>
        <p:nvPicPr>
          <p:cNvPr id="5" name="svetlana-tarabarova-povertajjsja-zhivi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162963"/>
            <a:ext cx="406400" cy="406400"/>
          </a:xfrm>
          <a:prstGeom prst="rect">
            <a:avLst/>
          </a:prstGeom>
        </p:spPr>
      </p:pic>
    </p:spTree>
    <p:extLst>
      <p:ext uri="{BB962C8B-B14F-4D97-AF65-F5344CB8AC3E}">
        <p14:creationId xmlns:p14="http://schemas.microsoft.com/office/powerpoint/2010/main" val="3743576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03781" y="452718"/>
            <a:ext cx="7850909" cy="1400530"/>
          </a:xfrm>
        </p:spPr>
        <p:txBody>
          <a:bodyPr/>
          <a:lstStyle/>
          <a:p>
            <a:r>
              <a:rPr lang="uk-UA" dirty="0" smtClean="0"/>
              <a:t>Казарін П. «Дикий Захід східної Європи»</a:t>
            </a:r>
            <a:endParaRPr lang="uk-UA"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947" y="452718"/>
            <a:ext cx="3087976" cy="4251114"/>
          </a:xfrm>
        </p:spPr>
      </p:pic>
      <p:sp>
        <p:nvSpPr>
          <p:cNvPr id="5" name="TextBox 4"/>
          <p:cNvSpPr txBox="1"/>
          <p:nvPr/>
        </p:nvSpPr>
        <p:spPr>
          <a:xfrm>
            <a:off x="4608945" y="2881745"/>
            <a:ext cx="5467928" cy="2862322"/>
          </a:xfrm>
          <a:prstGeom prst="rect">
            <a:avLst/>
          </a:prstGeom>
          <a:noFill/>
        </p:spPr>
        <p:txBody>
          <a:bodyPr wrap="square" rtlCol="0">
            <a:spAutoFit/>
          </a:bodyPr>
          <a:lstStyle/>
          <a:p>
            <a:pPr fontAlgn="base"/>
            <a:r>
              <a:rPr lang="uk-UA"/>
              <a:t>Книжка розповідає про новітню історію України. Павло Казарін переїхав до Києва після анексії Криму. Саме тоді зародилась ідея описати події, що відбулися у 2014 році.</a:t>
            </a:r>
          </a:p>
          <a:p>
            <a:pPr fontAlgn="base"/>
            <a:r>
              <a:rPr lang="uk-UA"/>
              <a:t>«Дикий Захід Східної Європи» перемогла в номінації «Книга року ВВС 2022 – есеї». Зазначимо, що книжка побачила світ наприкінці 2021 року. А на початку 2022-го, за два тижні до повномасштабної війни, Павло Казарін презентував її в Маріуполі.</a:t>
            </a:r>
          </a:p>
        </p:txBody>
      </p:sp>
    </p:spTree>
    <p:extLst>
      <p:ext uri="{BB962C8B-B14F-4D97-AF65-F5344CB8AC3E}">
        <p14:creationId xmlns:p14="http://schemas.microsoft.com/office/powerpoint/2010/main" val="3833742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9818" y="452718"/>
            <a:ext cx="9081015" cy="1400530"/>
          </a:xfrm>
        </p:spPr>
        <p:txBody>
          <a:bodyPr/>
          <a:lstStyle/>
          <a:p>
            <a:r>
              <a:rPr lang="uk-UA" dirty="0" smtClean="0"/>
              <a:t>Нехай не всі книжки на цій </a:t>
            </a:r>
            <a:r>
              <a:rPr lang="uk-UA" smtClean="0"/>
              <a:t>виставці </a:t>
            </a:r>
            <a:r>
              <a:rPr lang="uk-UA" smtClean="0"/>
              <a:t>про </a:t>
            </a:r>
            <a:r>
              <a:rPr lang="uk-UA" dirty="0" smtClean="0"/>
              <a:t>наших захисників та захисниць – вони не дають забути про ті жахи, які принесли з собою «</a:t>
            </a:r>
            <a:r>
              <a:rPr lang="uk-UA" dirty="0" err="1" smtClean="0"/>
              <a:t>асвабадітєлі</a:t>
            </a:r>
            <a:r>
              <a:rPr lang="uk-UA" dirty="0" smtClean="0"/>
              <a:t>».</a:t>
            </a:r>
            <a:br>
              <a:rPr lang="uk-UA" dirty="0" smtClean="0"/>
            </a:br>
            <a:r>
              <a:rPr lang="uk-UA" dirty="0" smtClean="0"/>
              <a:t>Пам’ятайте, якою ціною здобувається наша свобода!</a:t>
            </a:r>
            <a:br>
              <a:rPr lang="uk-UA" dirty="0" smtClean="0"/>
            </a:br>
            <a:r>
              <a:rPr lang="uk-UA" dirty="0" smtClean="0"/>
              <a:t>Слава Україні!</a:t>
            </a:r>
            <a:br>
              <a:rPr lang="uk-UA" dirty="0" smtClean="0"/>
            </a:br>
            <a:r>
              <a:rPr lang="uk-UA" dirty="0" smtClean="0"/>
              <a:t>Героям слава!</a:t>
            </a:r>
            <a:endParaRPr lang="uk-UA" dirty="0"/>
          </a:p>
        </p:txBody>
      </p:sp>
      <p:sp>
        <p:nvSpPr>
          <p:cNvPr id="6" name="Объект 5"/>
          <p:cNvSpPr>
            <a:spLocks noGrp="1"/>
          </p:cNvSpPr>
          <p:nvPr>
            <p:ph idx="1"/>
          </p:nvPr>
        </p:nvSpPr>
        <p:spPr>
          <a:xfrm>
            <a:off x="1103312" y="341746"/>
            <a:ext cx="8946541" cy="877454"/>
          </a:xfrm>
        </p:spPr>
        <p:txBody>
          <a:bodyPr/>
          <a:lstStyle/>
          <a:p>
            <a:pPr marL="0" indent="0">
              <a:buNone/>
            </a:pPr>
            <a:endParaRPr lang="uk-UA" dirty="0" smtClean="0"/>
          </a:p>
          <a:p>
            <a:pPr marL="0" indent="0">
              <a:buNone/>
            </a:pPr>
            <a:endParaRPr lang="uk-UA" dirty="0"/>
          </a:p>
          <a:p>
            <a:pPr marL="0" indent="0">
              <a:buNone/>
            </a:pPr>
            <a:endParaRPr lang="uk-UA" dirty="0"/>
          </a:p>
        </p:txBody>
      </p:sp>
    </p:spTree>
    <p:extLst>
      <p:ext uri="{BB962C8B-B14F-4D97-AF65-F5344CB8AC3E}">
        <p14:creationId xmlns:p14="http://schemas.microsoft.com/office/powerpoint/2010/main" val="2984726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1164" y="452718"/>
            <a:ext cx="5589670" cy="1400530"/>
          </a:xfrm>
        </p:spPr>
        <p:txBody>
          <a:bodyPr/>
          <a:lstStyle/>
          <a:p>
            <a:r>
              <a:rPr lang="uk-UA" dirty="0" smtClean="0"/>
              <a:t>«АД»</a:t>
            </a:r>
            <a:endParaRPr lang="uk-UA" dirty="0"/>
          </a:p>
        </p:txBody>
      </p:sp>
      <p:pic>
        <p:nvPicPr>
          <p:cNvPr id="4" name="Объект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7747" y="227734"/>
            <a:ext cx="3006180" cy="4351338"/>
          </a:xfrm>
        </p:spPr>
      </p:pic>
      <p:sp>
        <p:nvSpPr>
          <p:cNvPr id="5" name="TextBox 4"/>
          <p:cNvSpPr txBox="1"/>
          <p:nvPr/>
        </p:nvSpPr>
        <p:spPr>
          <a:xfrm>
            <a:off x="5412509" y="1431636"/>
            <a:ext cx="5735782" cy="4247317"/>
          </a:xfrm>
          <a:prstGeom prst="rect">
            <a:avLst/>
          </a:prstGeom>
          <a:noFill/>
        </p:spPr>
        <p:txBody>
          <a:bodyPr wrap="square" rtlCol="0">
            <a:spAutoFit/>
          </a:bodyPr>
          <a:lstStyle/>
          <a:p>
            <a:r>
              <a:rPr lang="uk-UA" dirty="0"/>
              <a:t>Книга про 242 дні боїв в аеропорту Донецька, або в </a:t>
            </a:r>
            <a:r>
              <a:rPr lang="uk-UA" dirty="0" err="1"/>
              <a:t>АДу</a:t>
            </a:r>
            <a:r>
              <a:rPr lang="uk-UA" dirty="0"/>
              <a:t> — як його назвали оборонці летовища — це майже шість десятків свідчень «кіборгів», коментарі військових експертів та військових аналітиків з України, Росії, США та Канади, представника Генерального штабу Збройних сил України. Але головне — про життя і смерть, про відчайдушність і страх, про любов і дружбу, про те — що і чому захищали у терміналах </a:t>
            </a:r>
            <a:r>
              <a:rPr lang="uk-UA" dirty="0" err="1"/>
              <a:t>ДАПу</a:t>
            </a:r>
            <a:r>
              <a:rPr lang="uk-UA" dirty="0"/>
              <a:t> українські бійці - читайте у розповідях безпосередніх учасників оборони Донецького аеропорту.</a:t>
            </a:r>
            <a:r>
              <a:rPr lang="uk-UA" dirty="0" smtClean="0"/>
              <a:t/>
            </a:r>
            <a:br>
              <a:rPr lang="uk-UA" dirty="0" smtClean="0"/>
            </a:br>
            <a:r>
              <a:rPr lang="uk-UA" dirty="0"/>
              <a:t>Читайте, аналізуйте та робіть свої неупереджені висновки!</a:t>
            </a:r>
          </a:p>
        </p:txBody>
      </p:sp>
      <p:sp>
        <p:nvSpPr>
          <p:cNvPr id="6" name="TextBox 5"/>
          <p:cNvSpPr txBox="1"/>
          <p:nvPr/>
        </p:nvSpPr>
        <p:spPr>
          <a:xfrm>
            <a:off x="471055" y="5560291"/>
            <a:ext cx="3870036" cy="646331"/>
          </a:xfrm>
          <a:prstGeom prst="rect">
            <a:avLst/>
          </a:prstGeom>
          <a:noFill/>
        </p:spPr>
        <p:txBody>
          <a:bodyPr wrap="square" rtlCol="0">
            <a:spAutoFit/>
          </a:bodyPr>
          <a:lstStyle/>
          <a:p>
            <a:r>
              <a:rPr lang="uk-UA" dirty="0" smtClean="0"/>
              <a:t>Книжка є у фонді бібліотеки ліцею. </a:t>
            </a:r>
            <a:endParaRPr lang="uk-UA" dirty="0"/>
          </a:p>
        </p:txBody>
      </p:sp>
    </p:spTree>
    <p:extLst>
      <p:ext uri="{BB962C8B-B14F-4D97-AF65-F5344CB8AC3E}">
        <p14:creationId xmlns:p14="http://schemas.microsoft.com/office/powerpoint/2010/main" val="22713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08218" y="452718"/>
            <a:ext cx="6642616" cy="1400530"/>
          </a:xfrm>
        </p:spPr>
        <p:txBody>
          <a:bodyPr/>
          <a:lstStyle/>
          <a:p>
            <a:r>
              <a:rPr lang="uk-UA" dirty="0" err="1" smtClean="0"/>
              <a:t>Кокотюха</a:t>
            </a:r>
            <a:r>
              <a:rPr lang="uk-UA" dirty="0" smtClean="0"/>
              <a:t> А. «Червоний»</a:t>
            </a:r>
            <a:endParaRPr lang="uk-UA" dirty="0"/>
          </a:p>
        </p:txBody>
      </p:sp>
      <p:pic>
        <p:nvPicPr>
          <p:cNvPr id="4" name="Объект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8399" y="559017"/>
            <a:ext cx="2387456" cy="3749931"/>
          </a:xfrm>
        </p:spPr>
      </p:pic>
      <p:sp>
        <p:nvSpPr>
          <p:cNvPr id="5" name="TextBox 4"/>
          <p:cNvSpPr txBox="1"/>
          <p:nvPr/>
        </p:nvSpPr>
        <p:spPr>
          <a:xfrm>
            <a:off x="4913745" y="1542473"/>
            <a:ext cx="5726546" cy="2862322"/>
          </a:xfrm>
          <a:prstGeom prst="rect">
            <a:avLst/>
          </a:prstGeom>
          <a:noFill/>
        </p:spPr>
        <p:txBody>
          <a:bodyPr wrap="square" rtlCol="0">
            <a:spAutoFit/>
          </a:bodyPr>
          <a:lstStyle/>
          <a:p>
            <a:r>
              <a:rPr lang="uk-UA"/>
              <a:t>Їм закидають масові вбивства вчителів. Бандерівцям місце в ГУЛАГу, де вони… можуть бути корисними. Замість скніти в таборах, ватажок повстанців Данило Червоний наводить там лад! І нехай він планує втечу, йому єдиному до снаги приборкати ув’язнених злодіїв. Як це було, розкажуть три свідки: міліціонер, чекіст і ворог народу. Не шукайте Червоного ані серед мертвих, ані серед живих, шукайте — серед овіяних легендою!</a:t>
            </a:r>
          </a:p>
        </p:txBody>
      </p:sp>
      <p:sp>
        <p:nvSpPr>
          <p:cNvPr id="6" name="TextBox 5"/>
          <p:cNvSpPr txBox="1"/>
          <p:nvPr/>
        </p:nvSpPr>
        <p:spPr>
          <a:xfrm>
            <a:off x="711200" y="5458691"/>
            <a:ext cx="3260436" cy="646331"/>
          </a:xfrm>
          <a:prstGeom prst="rect">
            <a:avLst/>
          </a:prstGeom>
          <a:noFill/>
        </p:spPr>
        <p:txBody>
          <a:bodyPr wrap="square" rtlCol="0">
            <a:spAutoFit/>
          </a:bodyPr>
          <a:lstStyle/>
          <a:p>
            <a:r>
              <a:rPr lang="uk-UA" dirty="0" smtClean="0"/>
              <a:t>Книжка є у фонді бібліотеки ліцею</a:t>
            </a:r>
            <a:endParaRPr lang="uk-UA" dirty="0"/>
          </a:p>
        </p:txBody>
      </p:sp>
    </p:spTree>
    <p:extLst>
      <p:ext uri="{BB962C8B-B14F-4D97-AF65-F5344CB8AC3E}">
        <p14:creationId xmlns:p14="http://schemas.microsoft.com/office/powerpoint/2010/main" val="3576141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56727" y="452718"/>
            <a:ext cx="6308437" cy="1400530"/>
          </a:xfrm>
        </p:spPr>
        <p:txBody>
          <a:bodyPr/>
          <a:lstStyle/>
          <a:p>
            <a:r>
              <a:rPr lang="uk-UA" dirty="0" smtClean="0"/>
              <a:t>Бура Д. «Лютий </a:t>
            </a:r>
            <a:r>
              <a:rPr lang="uk-UA" dirty="0" err="1" smtClean="0"/>
              <a:t>лютий</a:t>
            </a:r>
            <a:r>
              <a:rPr lang="uk-UA" dirty="0" smtClean="0"/>
              <a:t> 2022»</a:t>
            </a:r>
            <a:endParaRPr lang="uk-UA" dirty="0"/>
          </a:p>
        </p:txBody>
      </p:sp>
      <p:pic>
        <p:nvPicPr>
          <p:cNvPr id="4" name="Объект 3">
            <a:hlinkClick r:id="rId2" action="ppaction://hlinkfile"/>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6110" y="521204"/>
            <a:ext cx="3981307" cy="5865793"/>
          </a:xfrm>
        </p:spPr>
      </p:pic>
      <p:sp>
        <p:nvSpPr>
          <p:cNvPr id="5" name="TextBox 4"/>
          <p:cNvSpPr txBox="1"/>
          <p:nvPr/>
        </p:nvSpPr>
        <p:spPr>
          <a:xfrm>
            <a:off x="5126182" y="2161310"/>
            <a:ext cx="5800436" cy="2031325"/>
          </a:xfrm>
          <a:prstGeom prst="rect">
            <a:avLst/>
          </a:prstGeom>
          <a:noFill/>
        </p:spPr>
        <p:txBody>
          <a:bodyPr wrap="square" rtlCol="0">
            <a:spAutoFit/>
          </a:bodyPr>
          <a:lstStyle/>
          <a:p>
            <a:r>
              <a:rPr lang="uk-UA" dirty="0"/>
              <a:t>Українські журналістки Дар’я Бура та Євгенія Подобна після 24 лютого почали вести власний щоденник війни та збирати спогади людей. Перші дні російського вторгнення виявилися найдраматичнішими, адже майже ніхто не був до нього готовий, тож багато людей опинилися в зоні бойових дій.</a:t>
            </a:r>
          </a:p>
        </p:txBody>
      </p:sp>
    </p:spTree>
    <p:extLst>
      <p:ext uri="{BB962C8B-B14F-4D97-AF65-F5344CB8AC3E}">
        <p14:creationId xmlns:p14="http://schemas.microsoft.com/office/powerpoint/2010/main" val="1418829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04145" y="452718"/>
            <a:ext cx="7462982" cy="1400530"/>
          </a:xfrm>
        </p:spPr>
        <p:txBody>
          <a:bodyPr/>
          <a:lstStyle/>
          <a:p>
            <a:r>
              <a:rPr lang="uk-UA" dirty="0" err="1" smtClean="0"/>
              <a:t>Красовицький</a:t>
            </a:r>
            <a:r>
              <a:rPr lang="uk-UA" dirty="0" smtClean="0"/>
              <a:t> О.</a:t>
            </a:r>
            <a:br>
              <a:rPr lang="uk-UA" dirty="0" smtClean="0"/>
            </a:br>
            <a:r>
              <a:rPr lang="uk-UA" dirty="0" smtClean="0"/>
              <a:t> «Пів року інтелектуального супротиву»</a:t>
            </a:r>
            <a:endParaRPr lang="uk-UA"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0" y="392747"/>
            <a:ext cx="3473307" cy="5325737"/>
          </a:xfrm>
        </p:spPr>
      </p:pic>
      <p:sp>
        <p:nvSpPr>
          <p:cNvPr id="5" name="TextBox 4"/>
          <p:cNvSpPr txBox="1"/>
          <p:nvPr/>
        </p:nvSpPr>
        <p:spPr>
          <a:xfrm>
            <a:off x="5181600" y="2724727"/>
            <a:ext cx="5661891" cy="3139321"/>
          </a:xfrm>
          <a:prstGeom prst="rect">
            <a:avLst/>
          </a:prstGeom>
          <a:noFill/>
        </p:spPr>
        <p:txBody>
          <a:bodyPr wrap="square" rtlCol="0">
            <a:spAutoFit/>
          </a:bodyPr>
          <a:lstStyle/>
          <a:p>
            <a:pPr fontAlgn="base"/>
            <a:r>
              <a:rPr lang="uk-UA" dirty="0"/>
              <a:t>У книжці три розділи, назви яких описують, що відчували українці з перших днів вторгнення: 1. Від шоку до болю; 2. Від болю до надії; 3. Від надії до впевненості.</a:t>
            </a:r>
          </a:p>
          <a:p>
            <a:pPr fontAlgn="base"/>
            <a:r>
              <a:rPr lang="uk-UA" dirty="0"/>
              <a:t>Книжка також аналізує вплив так званої російської культури на Україну. </a:t>
            </a:r>
            <a:r>
              <a:rPr lang="uk-UA" dirty="0" err="1"/>
              <a:t>Красовицький</a:t>
            </a:r>
            <a:r>
              <a:rPr lang="uk-UA" dirty="0"/>
              <a:t> згадує все те, чим пишаються загарбники: балет, літературу, науку. Автор дає відповідь на запитання: чи дійсно є чим пишатися в російській культурі, чи це міфи, створені російською пропагандою?</a:t>
            </a:r>
          </a:p>
        </p:txBody>
      </p:sp>
    </p:spTree>
    <p:extLst>
      <p:ext uri="{BB962C8B-B14F-4D97-AF65-F5344CB8AC3E}">
        <p14:creationId xmlns:p14="http://schemas.microsoft.com/office/powerpoint/2010/main" val="3234909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21018" y="452718"/>
            <a:ext cx="6927273" cy="1400530"/>
          </a:xfrm>
        </p:spPr>
        <p:txBody>
          <a:bodyPr/>
          <a:lstStyle/>
          <a:p>
            <a:r>
              <a:rPr lang="uk-UA" dirty="0" smtClean="0"/>
              <a:t>«</a:t>
            </a:r>
            <a:r>
              <a:rPr lang="uk-UA" dirty="0" err="1" smtClean="0"/>
              <a:t>Есеї.Поезія.Щоденники</a:t>
            </a:r>
            <a:r>
              <a:rPr lang="uk-UA" dirty="0" smtClean="0"/>
              <a:t>»</a:t>
            </a:r>
            <a:endParaRPr lang="uk-UA"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969" y="363609"/>
            <a:ext cx="3531321" cy="5273439"/>
          </a:xfrm>
        </p:spPr>
      </p:pic>
      <p:sp>
        <p:nvSpPr>
          <p:cNvPr id="5" name="TextBox 4"/>
          <p:cNvSpPr txBox="1"/>
          <p:nvPr/>
        </p:nvSpPr>
        <p:spPr>
          <a:xfrm>
            <a:off x="5412509" y="1681018"/>
            <a:ext cx="5735782" cy="923330"/>
          </a:xfrm>
          <a:prstGeom prst="rect">
            <a:avLst/>
          </a:prstGeom>
          <a:noFill/>
        </p:spPr>
        <p:txBody>
          <a:bodyPr wrap="square" rtlCol="0">
            <a:spAutoFit/>
          </a:bodyPr>
          <a:lstStyle/>
          <a:p>
            <a:r>
              <a:rPr lang="uk-UA"/>
              <a:t>Війна в Україні очима сучасних українських письменників і поетів. До книжки ввійшли фрагменти щоденників, есеї та вірші.</a:t>
            </a:r>
            <a:endParaRPr lang="uk-UA" dirty="0"/>
          </a:p>
        </p:txBody>
      </p:sp>
    </p:spTree>
    <p:extLst>
      <p:ext uri="{BB962C8B-B14F-4D97-AF65-F5344CB8AC3E}">
        <p14:creationId xmlns:p14="http://schemas.microsoft.com/office/powerpoint/2010/main" val="1462672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5455" y="452718"/>
            <a:ext cx="6125379" cy="1400530"/>
          </a:xfrm>
        </p:spPr>
        <p:txBody>
          <a:bodyPr/>
          <a:lstStyle/>
          <a:p>
            <a:r>
              <a:rPr lang="uk-UA" dirty="0" err="1" smtClean="0"/>
              <a:t>Мероник</a:t>
            </a:r>
            <a:r>
              <a:rPr lang="uk-UA" dirty="0" smtClean="0"/>
              <a:t> А. «24.02»</a:t>
            </a:r>
            <a:endParaRPr lang="uk-UA"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660" y="231702"/>
            <a:ext cx="3328121" cy="5269525"/>
          </a:xfrm>
        </p:spPr>
      </p:pic>
      <p:sp>
        <p:nvSpPr>
          <p:cNvPr id="5" name="TextBox 4"/>
          <p:cNvSpPr txBox="1"/>
          <p:nvPr/>
        </p:nvSpPr>
        <p:spPr>
          <a:xfrm>
            <a:off x="5440218" y="1366982"/>
            <a:ext cx="5283200" cy="2862322"/>
          </a:xfrm>
          <a:prstGeom prst="rect">
            <a:avLst/>
          </a:prstGeom>
          <a:noFill/>
        </p:spPr>
        <p:txBody>
          <a:bodyPr wrap="square" rtlCol="0">
            <a:spAutoFit/>
          </a:bodyPr>
          <a:lstStyle/>
          <a:p>
            <a:r>
              <a:rPr lang="uk-UA"/>
              <a:t>Книжка розповідає про киян, які опинилися в епіцентрі повномасштабної війни. Це щоденник, який показує трансформацію звичайної людини, що пройшла від розпачу та шоку до бажання зробити все для перемоги. Крім розповіді автора в книжку увійшли історії відомих українців, серед яких Даша Астаф’єва, </a:t>
            </a:r>
            <a:r>
              <a:rPr lang="en-US"/>
              <a:t>Tayana, Roxolana, </a:t>
            </a:r>
            <a:r>
              <a:rPr lang="uk-UA"/>
              <a:t>Катерина Кухар та Олександр Стоянов, Дарія Ковтун та Євген Хмара.</a:t>
            </a:r>
            <a:endParaRPr lang="uk-UA" dirty="0"/>
          </a:p>
        </p:txBody>
      </p:sp>
    </p:spTree>
    <p:extLst>
      <p:ext uri="{BB962C8B-B14F-4D97-AF65-F5344CB8AC3E}">
        <p14:creationId xmlns:p14="http://schemas.microsoft.com/office/powerpoint/2010/main" val="370110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54400" y="452718"/>
            <a:ext cx="8478982" cy="1400530"/>
          </a:xfrm>
        </p:spPr>
        <p:txBody>
          <a:bodyPr/>
          <a:lstStyle/>
          <a:p>
            <a:r>
              <a:rPr lang="uk-UA" dirty="0" err="1" smtClean="0"/>
              <a:t>Михед</a:t>
            </a:r>
            <a:r>
              <a:rPr lang="uk-UA" dirty="0" smtClean="0"/>
              <a:t> О. «Котик, півник, шафка»</a:t>
            </a:r>
            <a:endParaRPr lang="uk-UA"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15" y="240348"/>
            <a:ext cx="3134158" cy="5307174"/>
          </a:xfrm>
        </p:spPr>
      </p:pic>
      <p:sp>
        <p:nvSpPr>
          <p:cNvPr id="5" name="TextBox 4"/>
          <p:cNvSpPr txBox="1"/>
          <p:nvPr/>
        </p:nvSpPr>
        <p:spPr>
          <a:xfrm>
            <a:off x="4581236" y="2253673"/>
            <a:ext cx="5551055" cy="3970318"/>
          </a:xfrm>
          <a:prstGeom prst="rect">
            <a:avLst/>
          </a:prstGeom>
          <a:noFill/>
        </p:spPr>
        <p:txBody>
          <a:bodyPr wrap="square" rtlCol="0">
            <a:spAutoFit/>
          </a:bodyPr>
          <a:lstStyle/>
          <a:p>
            <a:pPr fontAlgn="base"/>
            <a:r>
              <a:rPr lang="uk-UA"/>
              <a:t>«Котик, Півник, Шафка» – символи незламності українців та дійові особи книжки Олександра </a:t>
            </a:r>
            <a:r>
              <a:rPr lang="uk-UA" dirty="0" err="1"/>
              <a:t>Михеда</a:t>
            </a:r>
            <a:r>
              <a:rPr lang="uk-UA" dirty="0"/>
              <a:t>. Це історія родини, яка пережила російську окупацію </a:t>
            </a:r>
            <a:r>
              <a:rPr lang="uk-UA" dirty="0" err="1"/>
              <a:t>Бородянки</a:t>
            </a:r>
            <a:r>
              <a:rPr lang="uk-UA" dirty="0"/>
              <a:t> навесні 2022-го.</a:t>
            </a:r>
          </a:p>
          <a:p>
            <a:pPr fontAlgn="base"/>
            <a:r>
              <a:rPr lang="uk-UA" dirty="0"/>
              <a:t>Котик, півник та шафка – це обереги будинку баби Лізи, яка пережила Другу світову війну. Війна зробила її сильнішою, але той страх, який не відпускає жінку протягом життя, не розуміють ані діти, ані онуки. 24 лютого – усе змінилося. На руїнах колись затишного житла відтепер житимуть люди, які нарешті зрозуміють та відкриють один одного, </a:t>
            </a:r>
            <a:r>
              <a:rPr lang="uk-UA" dirty="0" err="1"/>
              <a:t>навчаться</a:t>
            </a:r>
            <a:r>
              <a:rPr lang="uk-UA" dirty="0"/>
              <a:t> жити та любити.</a:t>
            </a:r>
          </a:p>
        </p:txBody>
      </p:sp>
    </p:spTree>
    <p:extLst>
      <p:ext uri="{BB962C8B-B14F-4D97-AF65-F5344CB8AC3E}">
        <p14:creationId xmlns:p14="http://schemas.microsoft.com/office/powerpoint/2010/main" val="1897001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0363" y="452718"/>
            <a:ext cx="6243781" cy="1400530"/>
          </a:xfrm>
        </p:spPr>
        <p:txBody>
          <a:bodyPr/>
          <a:lstStyle/>
          <a:p>
            <a:r>
              <a:rPr lang="uk-UA" dirty="0" smtClean="0"/>
              <a:t>Савка М. «Залізницею додому»</a:t>
            </a:r>
            <a:endParaRPr lang="uk-UA"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152" y="641855"/>
            <a:ext cx="4866214" cy="3957854"/>
          </a:xfrm>
        </p:spPr>
      </p:pic>
      <p:sp>
        <p:nvSpPr>
          <p:cNvPr id="5" name="TextBox 4"/>
          <p:cNvSpPr txBox="1"/>
          <p:nvPr/>
        </p:nvSpPr>
        <p:spPr>
          <a:xfrm>
            <a:off x="5800435" y="1995054"/>
            <a:ext cx="5163129" cy="4247317"/>
          </a:xfrm>
          <a:prstGeom prst="rect">
            <a:avLst/>
          </a:prstGeom>
          <a:noFill/>
        </p:spPr>
        <p:txBody>
          <a:bodyPr wrap="square" rtlCol="0">
            <a:spAutoFit/>
          </a:bodyPr>
          <a:lstStyle/>
          <a:p>
            <a:pPr fontAlgn="base"/>
            <a:r>
              <a:rPr lang="uk-UA" dirty="0"/>
              <a:t>Дитяча книжка, яку </a:t>
            </a:r>
            <a:r>
              <a:rPr lang="uk-UA" dirty="0" err="1"/>
              <a:t>оцінять</a:t>
            </a:r>
            <a:r>
              <a:rPr lang="uk-UA" dirty="0"/>
              <a:t> дорослі читачі. Єва з мамою та новими друзями повертаються додому з найдовшої своєї мандрівки – під час повномасштабного вторгнення дівчинці довелося поїхати з рідного селища, щоб урятуватися. Поки тато боровся з окупантами в Україні, родина жила в Кракові, де відчула, що таке любов до Батьківщини та дружня підтримка. Книжка також розповідає про самовідданість українських залізничників, які евакуювали цивільних попри обстріли й продовжують це робити.</a:t>
            </a:r>
          </a:p>
          <a:p>
            <a:pPr fontAlgn="base"/>
            <a:r>
              <a:rPr lang="uk-UA" dirty="0"/>
              <a:t>Ілюстрації до книжки створила Марта </a:t>
            </a:r>
            <a:r>
              <a:rPr lang="uk-UA" dirty="0" err="1"/>
              <a:t>Кошулінська</a:t>
            </a:r>
            <a:r>
              <a:rPr lang="uk-UA" dirty="0"/>
              <a:t>.</a:t>
            </a:r>
          </a:p>
        </p:txBody>
      </p:sp>
    </p:spTree>
    <p:extLst>
      <p:ext uri="{BB962C8B-B14F-4D97-AF65-F5344CB8AC3E}">
        <p14:creationId xmlns:p14="http://schemas.microsoft.com/office/powerpoint/2010/main" val="326203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TM02836342[[fn=Ион]]</Template>
  <TotalTime>290</TotalTime>
  <Words>678</Words>
  <Application>Microsoft Office PowerPoint</Application>
  <PresentationFormat>Широкоэкранный</PresentationFormat>
  <Paragraphs>33</Paragraphs>
  <Slides>11</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11</vt:i4>
      </vt:variant>
    </vt:vector>
  </HeadingPairs>
  <TitlesOfParts>
    <vt:vector size="15" baseType="lpstr">
      <vt:lpstr>Arial</vt:lpstr>
      <vt:lpstr>Century Gothic</vt:lpstr>
      <vt:lpstr>Wingdings 3</vt:lpstr>
      <vt:lpstr>Ион</vt:lpstr>
      <vt:lpstr>Презентация PowerPoint</vt:lpstr>
      <vt:lpstr>«АД»</vt:lpstr>
      <vt:lpstr>Кокотюха А. «Червоний»</vt:lpstr>
      <vt:lpstr>Бура Д. «Лютий лютий 2022»</vt:lpstr>
      <vt:lpstr>Красовицький О.  «Пів року інтелектуального супротиву»</vt:lpstr>
      <vt:lpstr>«Есеї.Поезія.Щоденники»</vt:lpstr>
      <vt:lpstr>Мероник А. «24.02»</vt:lpstr>
      <vt:lpstr>Михед О. «Котик, півник, шафка»</vt:lpstr>
      <vt:lpstr>Савка М. «Залізницею додому»</vt:lpstr>
      <vt:lpstr>Казарін П. «Дикий Захід східної Європи»</vt:lpstr>
      <vt:lpstr>Нехай не всі книжки на цій виставці про наших захисників та захисниць – вони не дають забути про ті жахи, які принесли з собою «асвабадітєлі». Пам’ятайте, якою ціною здобувається наша свобода! Слава Україні! Героям слава!</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Слава нескореним</dc:title>
  <dc:creator>User</dc:creator>
  <cp:lastModifiedBy>User</cp:lastModifiedBy>
  <cp:revision>22</cp:revision>
  <dcterms:created xsi:type="dcterms:W3CDTF">2023-09-26T08:08:11Z</dcterms:created>
  <dcterms:modified xsi:type="dcterms:W3CDTF">2023-09-27T12:12:30Z</dcterms:modified>
</cp:coreProperties>
</file>